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12" r:id="rId4"/>
  </p:sldMasterIdLst>
  <p:notesMasterIdLst>
    <p:notesMasterId r:id="rId36"/>
  </p:notesMasterIdLst>
  <p:handoutMasterIdLst>
    <p:handoutMasterId r:id="rId37"/>
  </p:handoutMasterIdLst>
  <p:sldIdLst>
    <p:sldId id="257" r:id="rId5"/>
    <p:sldId id="261" r:id="rId6"/>
    <p:sldId id="309" r:id="rId7"/>
    <p:sldId id="259" r:id="rId8"/>
    <p:sldId id="307" r:id="rId9"/>
    <p:sldId id="293" r:id="rId10"/>
    <p:sldId id="280" r:id="rId11"/>
    <p:sldId id="295" r:id="rId12"/>
    <p:sldId id="310" r:id="rId13"/>
    <p:sldId id="305" r:id="rId14"/>
    <p:sldId id="301" r:id="rId15"/>
    <p:sldId id="302" r:id="rId16"/>
    <p:sldId id="306" r:id="rId17"/>
    <p:sldId id="312" r:id="rId18"/>
    <p:sldId id="315" r:id="rId19"/>
    <p:sldId id="298" r:id="rId20"/>
    <p:sldId id="311" r:id="rId21"/>
    <p:sldId id="304" r:id="rId22"/>
    <p:sldId id="313" r:id="rId23"/>
    <p:sldId id="303" r:id="rId24"/>
    <p:sldId id="285" r:id="rId25"/>
    <p:sldId id="279" r:id="rId26"/>
    <p:sldId id="296" r:id="rId27"/>
    <p:sldId id="308" r:id="rId28"/>
    <p:sldId id="283" r:id="rId29"/>
    <p:sldId id="278" r:id="rId30"/>
    <p:sldId id="284" r:id="rId31"/>
    <p:sldId id="277" r:id="rId32"/>
    <p:sldId id="294" r:id="rId33"/>
    <p:sldId id="281" r:id="rId34"/>
    <p:sldId id="282" r:id="rId35"/>
  </p:sldIdLst>
  <p:sldSz cx="12192000" cy="6858000"/>
  <p:notesSz cx="6858000" cy="9144000"/>
  <p:embeddedFontLst>
    <p:embeddedFont>
      <p:font typeface="에스코어 드림 2 ExtraLight" panose="020B0600000101010101" charset="-127"/>
      <p:regular r:id="rId38"/>
    </p:embeddedFont>
    <p:embeddedFont>
      <p:font typeface="Cambria Math" panose="02040503050406030204" pitchFamily="18" charset="0"/>
      <p:regular r:id="rId39"/>
    </p:embeddedFont>
    <p:embeddedFont>
      <p:font typeface="Wingdings 2" panose="05020102010507070707" pitchFamily="18" charset="2"/>
      <p:regular r:id="rId40"/>
    </p:embeddedFont>
  </p:embeddedFontLst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B5E"/>
    <a:srgbClr val="FC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831" autoAdjust="0"/>
  </p:normalViewPr>
  <p:slideViewPr>
    <p:cSldViewPr snapToGrid="0" snapToObjects="1">
      <p:cViewPr>
        <p:scale>
          <a:sx n="66" d="100"/>
          <a:sy n="66" d="100"/>
        </p:scale>
        <p:origin x="2256" y="780"/>
      </p:cViewPr>
      <p:guideLst/>
    </p:cSldViewPr>
  </p:slideViewPr>
  <p:notesTextViewPr>
    <p:cViewPr>
      <p:scale>
        <a:sx n="1" d="1"/>
        <a:sy n="1" d="1"/>
      </p:scale>
      <p:origin x="0" y="-516"/>
    </p:cViewPr>
  </p:notesTextViewPr>
  <p:notesViewPr>
    <p:cSldViewPr snapToGrid="0" snapToObjects="1">
      <p:cViewPr varScale="1">
        <p:scale>
          <a:sx n="77" d="100"/>
          <a:sy n="77" d="100"/>
        </p:scale>
        <p:origin x="29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취업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경쟁률</c:v>
                </c:pt>
                <c:pt idx="1">
                  <c:v>안정성</c:v>
                </c:pt>
                <c:pt idx="2">
                  <c:v>수익성</c:v>
                </c:pt>
                <c:pt idx="3">
                  <c:v>성장성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9E-40B2-9B02-D391B8B6E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2497295"/>
        <c:axId val="1146292735"/>
      </c:radarChart>
      <c:catAx>
        <c:axId val="832497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6292735"/>
        <c:crosses val="autoZero"/>
        <c:auto val="1"/>
        <c:lblAlgn val="ctr"/>
        <c:lblOffset val="100"/>
        <c:noMultiLvlLbl val="0"/>
      </c:catAx>
      <c:valAx>
        <c:axId val="11462927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32497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창업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경쟁률</c:v>
                </c:pt>
                <c:pt idx="1">
                  <c:v>안정성</c:v>
                </c:pt>
                <c:pt idx="2">
                  <c:v>수익성</c:v>
                </c:pt>
                <c:pt idx="3">
                  <c:v>성장성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6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F7-41B0-92EA-F08DDAF4AB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2497295"/>
        <c:axId val="1146292735"/>
      </c:radarChart>
      <c:catAx>
        <c:axId val="832497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46292735"/>
        <c:crosses val="autoZero"/>
        <c:auto val="1"/>
        <c:lblAlgn val="ctr"/>
        <c:lblOffset val="100"/>
        <c:noMultiLvlLbl val="0"/>
      </c:catAx>
      <c:valAx>
        <c:axId val="11462927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32497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575-4E45-BD5D-E7B8845630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C24-4C85-BB41-23C836A853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1월</c:v>
                      </c:pt>
                      <c:pt idx="1">
                        <c:v>2월</c:v>
                      </c:pt>
                      <c:pt idx="2">
                        <c:v>3월</c:v>
                      </c:pt>
                      <c:pt idx="3">
                        <c:v>4월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C24-4C85-BB41-23C836A85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79227727"/>
        <c:axId val="1779250431"/>
      </c:lineChart>
      <c:catAx>
        <c:axId val="1779227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779250431"/>
        <c:crosses val="autoZero"/>
        <c:auto val="1"/>
        <c:lblAlgn val="ctr"/>
        <c:lblOffset val="100"/>
        <c:noMultiLvlLbl val="0"/>
      </c:catAx>
      <c:valAx>
        <c:axId val="1779250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779227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>
            <a:lnSpc>
              <a:spcPct val="100000"/>
            </a:lnSpc>
            <a:defRPr cap="all"/>
          </a:pPr>
          <a:r>
            <a:rPr lang="ko-KR" altLang="en-US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ScaleX="154656"/>
      <dgm:spPr>
        <a:prstGeom prst="wedgeRectCallout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30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ScaleX="154656"/>
      <dgm:spPr>
        <a:prstGeom prst="wedgeRectCallout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ScaleX="154656"/>
      <dgm:spPr>
        <a:prstGeom prst="wedgeRectCallout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393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C78EE3CE-2994-6C4A-9184-4595712E8884}" type="presOf" srcId="{7B62DEA7-9DCD-4B2E-9DC5-BE121C266AFD}" destId="{87B1B46A-CA1D-4445-8579-F40C78A1880B}" srcOrd="0" destOrd="0" presId="urn:microsoft.com/office/officeart/2018/5/layout/IconCircleLabelList"/>
    <dgm:cxn modelId="{55595FD0-8937-A345-9802-5E5341FCD2D8}" type="presOf" srcId="{4D7D34C7-9466-4514-BF51-7396C17436B5}" destId="{529F61D3-444E-4541-AC4F-326FDA9BEAF3}" srcOrd="0" destOrd="0" presId="urn:microsoft.com/office/officeart/2018/5/layout/IconCircleLabelList"/>
    <dgm:cxn modelId="{7F861DF1-B25B-2740-A1B4-F8F3592ED76F}" type="presOf" srcId="{41CDB9B8-E81E-41E7-AE89-8F6EDFC88D92}" destId="{7600CD1A-2D28-4054-8809-838E618A0595}" srcOrd="0" destOrd="0" presId="urn:microsoft.com/office/officeart/2018/5/layout/IconCircleLabelList"/>
    <dgm:cxn modelId="{8383F3FC-472F-5B4E-AAFE-C2C086A74202}" type="presOf" srcId="{8E185869-F0D4-43E2-B08A-2F3E83EE98F3}" destId="{3360347C-5C69-4C15-9A6A-3E9A9E20C3DA}" srcOrd="0" destOrd="0" presId="urn:microsoft.com/office/officeart/2018/5/layout/IconCircleLabelList"/>
    <dgm:cxn modelId="{862FB131-0CB4-894B-AE29-11022EFE2B47}" type="presParOf" srcId="{87B1B46A-CA1D-4445-8579-F40C78A1880B}" destId="{B78F77A9-D452-4F3F-ADF1-08124CDCB940}" srcOrd="0" destOrd="0" presId="urn:microsoft.com/office/officeart/2018/5/layout/IconCircleLabelList"/>
    <dgm:cxn modelId="{AE644977-69A5-0B44-809C-34AA6C7C4916}" type="presParOf" srcId="{B78F77A9-D452-4F3F-ADF1-08124CDCB940}" destId="{223CEBFB-B6C0-4518-9E76-B1250D3AEE20}" srcOrd="0" destOrd="0" presId="urn:microsoft.com/office/officeart/2018/5/layout/IconCircleLabelList"/>
    <dgm:cxn modelId="{C395499F-87EE-6248-B674-E9DCA7C42509}" type="presParOf" srcId="{B78F77A9-D452-4F3F-ADF1-08124CDCB940}" destId="{CEC3BB2D-F9F1-4489-93C4-A156AC3849E7}" srcOrd="1" destOrd="0" presId="urn:microsoft.com/office/officeart/2018/5/layout/IconCircleLabelList"/>
    <dgm:cxn modelId="{F3AD8578-FB1B-E349-8DC1-2F38038CFABF}" type="presParOf" srcId="{B78F77A9-D452-4F3F-ADF1-08124CDCB940}" destId="{99D442A7-5D31-4CD1-A931-5F3D628718C8}" srcOrd="2" destOrd="0" presId="urn:microsoft.com/office/officeart/2018/5/layout/IconCircleLabelList"/>
    <dgm:cxn modelId="{4B299097-E656-4A44-862E-058A32879EAC}" type="presParOf" srcId="{B78F77A9-D452-4F3F-ADF1-08124CDCB940}" destId="{7600CD1A-2D28-4054-8809-838E618A0595}" srcOrd="3" destOrd="0" presId="urn:microsoft.com/office/officeart/2018/5/layout/IconCircleLabelList"/>
    <dgm:cxn modelId="{A3EFC71F-2E28-2045-AA1F-235FCF4645CE}" type="presParOf" srcId="{87B1B46A-CA1D-4445-8579-F40C78A1880B}" destId="{9D599636-89FD-41B5-970D-9F8617BA295C}" srcOrd="1" destOrd="0" presId="urn:microsoft.com/office/officeart/2018/5/layout/IconCircleLabelList"/>
    <dgm:cxn modelId="{6835FAFE-1C11-AA44-9F8E-2F27CFE32F72}" type="presParOf" srcId="{87B1B46A-CA1D-4445-8579-F40C78A1880B}" destId="{E765D845-767A-46E9-BD73-B0B0E82FE9B0}" srcOrd="2" destOrd="0" presId="urn:microsoft.com/office/officeart/2018/5/layout/IconCircleLabelList"/>
    <dgm:cxn modelId="{45DD0D48-BBF8-844B-B70D-0E4A7513D931}" type="presParOf" srcId="{E765D845-767A-46E9-BD73-B0B0E82FE9B0}" destId="{F82A6E7C-4234-4816-9EB8-ED399009E25C}" srcOrd="0" destOrd="0" presId="urn:microsoft.com/office/officeart/2018/5/layout/IconCircleLabelList"/>
    <dgm:cxn modelId="{F2C873C3-ABCF-184E-AC1F-32AEB31B8F38}" type="presParOf" srcId="{E765D845-767A-46E9-BD73-B0B0E82FE9B0}" destId="{8BA5F9BB-3E28-4026-A392-7F4C0A3085E2}" srcOrd="1" destOrd="0" presId="urn:microsoft.com/office/officeart/2018/5/layout/IconCircleLabelList"/>
    <dgm:cxn modelId="{4F02A94F-7C42-F44A-A7ED-B3393FE4117A}" type="presParOf" srcId="{E765D845-767A-46E9-BD73-B0B0E82FE9B0}" destId="{DC8182C7-C8E0-4DAE-B344-FE508B06E860}" srcOrd="2" destOrd="0" presId="urn:microsoft.com/office/officeart/2018/5/layout/IconCircleLabelList"/>
    <dgm:cxn modelId="{9860C53B-19B3-8442-8D1E-D7E6FC1EAF0B}" type="presParOf" srcId="{E765D845-767A-46E9-BD73-B0B0E82FE9B0}" destId="{529F61D3-444E-4541-AC4F-326FDA9BEAF3}" srcOrd="3" destOrd="0" presId="urn:microsoft.com/office/officeart/2018/5/layout/IconCircleLabelList"/>
    <dgm:cxn modelId="{F1B8DAD4-F4C4-F644-93C9-7933E63C11FC}" type="presParOf" srcId="{87B1B46A-CA1D-4445-8579-F40C78A1880B}" destId="{A999AABC-CAD9-4E1C-B78B-2BECA8D43C27}" srcOrd="3" destOrd="0" presId="urn:microsoft.com/office/officeart/2018/5/layout/IconCircleLabelList"/>
    <dgm:cxn modelId="{A268F5B9-69DB-7848-8CF7-7DE6664D10E3}" type="presParOf" srcId="{87B1B46A-CA1D-4445-8579-F40C78A1880B}" destId="{DB99A9BB-B1B8-433F-A4FA-6F31B826EE48}" srcOrd="4" destOrd="0" presId="urn:microsoft.com/office/officeart/2018/5/layout/IconCircleLabelList"/>
    <dgm:cxn modelId="{F7AE1FAB-EA67-454B-B631-873ECE94A994}" type="presParOf" srcId="{DB99A9BB-B1B8-433F-A4FA-6F31B826EE48}" destId="{CA848760-99D5-488A-AFB3-9EA6BD946B87}" srcOrd="0" destOrd="0" presId="urn:microsoft.com/office/officeart/2018/5/layout/IconCircleLabelList"/>
    <dgm:cxn modelId="{7E32E445-5687-2A4D-927B-E7A3E676C703}" type="presParOf" srcId="{DB99A9BB-B1B8-433F-A4FA-6F31B826EE48}" destId="{FD5546ED-1D49-469E-BE29-17C87FAFD7C8}" srcOrd="1" destOrd="0" presId="urn:microsoft.com/office/officeart/2018/5/layout/IconCircleLabelList"/>
    <dgm:cxn modelId="{C2415670-AC05-664C-AD9C-C450D6534A55}" type="presParOf" srcId="{DB99A9BB-B1B8-433F-A4FA-6F31B826EE48}" destId="{408A0B1B-BC17-40DB-A76F-65541C3B4325}" srcOrd="2" destOrd="0" presId="urn:microsoft.com/office/officeart/2018/5/layout/IconCircleLabelList"/>
    <dgm:cxn modelId="{837A6B76-0395-014B-8930-10279071A362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en-US" altLang="ko-KR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ko-KR" altLang="en-US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3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3"/>
      <dgm:spPr/>
    </dgm:pt>
    <dgm:pt modelId="{2585EA8F-E3AC-4656-B2D3-4676B23D9E59}" type="pres">
      <dgm:prSet presAssocID="{7B62DEA7-9DCD-4B2E-9DC5-BE121C266AFD}" presName="dstNode" presStyleLbl="node1" presStyleIdx="0" presStyleCnt="3"/>
      <dgm:spPr/>
    </dgm:pt>
    <dgm:pt modelId="{F887C803-1A6D-4297-B616-77D883BCD07E}" type="pres">
      <dgm:prSet presAssocID="{41CDB9B8-E81E-41E7-AE89-8F6EDFC88D92}" presName="text_1" presStyleLbl="node1" presStyleIdx="0" presStyleCnt="3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3"/>
      <dgm:spPr/>
    </dgm:pt>
    <dgm:pt modelId="{0298EAB3-1543-41FD-81C8-9923475DA588}" type="pres">
      <dgm:prSet presAssocID="{4D7D34C7-9466-4514-BF51-7396C17436B5}" presName="text_2" presStyleLbl="node1" presStyleIdx="1" presStyleCnt="3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3"/>
      <dgm:spPr/>
    </dgm:pt>
    <dgm:pt modelId="{CA1F7B3A-F0F3-4E48-8308-CFC14CC15341}" type="pres">
      <dgm:prSet presAssocID="{8E185869-F0D4-43E2-B08A-2F3E83EE98F3}" presName="text_3" presStyleLbl="node1" presStyleIdx="2" presStyleCnt="3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3"/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>
          <a:off x="45544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503460" y="1109340"/>
          <a:ext cx="540175" cy="540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1869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근면 </a:t>
          </a:r>
          <a:b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</a:b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성실</a:t>
          </a:r>
        </a:p>
      </dsp:txBody>
      <dsp:txXfrm>
        <a:off x="1869" y="2127153"/>
        <a:ext cx="1543359" cy="617343"/>
      </dsp:txXfrm>
    </dsp:sp>
    <dsp:sp modelId="{F82A6E7C-4234-4816-9EB8-ED399009E25C}">
      <dsp:nvSpPr>
        <dsp:cNvPr id="0" name=""/>
        <dsp:cNvSpPr/>
      </dsp:nvSpPr>
      <dsp:spPr>
        <a:xfrm>
          <a:off x="1858992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2316908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1815316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창의적인 통찰력</a:t>
          </a:r>
        </a:p>
      </dsp:txBody>
      <dsp:txXfrm>
        <a:off x="1815316" y="2127153"/>
        <a:ext cx="1543359" cy="617343"/>
      </dsp:txXfrm>
    </dsp:sp>
    <dsp:sp modelId="{CA848760-99D5-488A-AFB3-9EA6BD946B87}">
      <dsp:nvSpPr>
        <dsp:cNvPr id="0" name=""/>
        <dsp:cNvSpPr/>
      </dsp:nvSpPr>
      <dsp:spPr>
        <a:xfrm>
          <a:off x="3672439" y="892465"/>
          <a:ext cx="1456007" cy="941449"/>
        </a:xfrm>
        <a:prstGeom prst="wedgeRect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4151622" y="1093102"/>
          <a:ext cx="540175" cy="540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3628763" y="2127153"/>
          <a:ext cx="1543359" cy="617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1300" kern="1200" noProof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팀워크</a:t>
          </a:r>
        </a:p>
      </dsp:txBody>
      <dsp:txXfrm>
        <a:off x="3628763" y="2127153"/>
        <a:ext cx="1543359" cy="617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505906" y="36322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ko-KR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D.C.</a:t>
          </a:r>
          <a:endParaRPr lang="ko-KR" altLang="en-US" sz="2700" kern="1200" noProof="0" dirty="0">
            <a:solidFill>
              <a:schemeClr val="accent1"/>
            </a:solidFill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dsp:txBody>
      <dsp:txXfrm>
        <a:off x="505906" y="363220"/>
        <a:ext cx="4669660" cy="726440"/>
      </dsp:txXfrm>
    </dsp:sp>
    <dsp:sp modelId="{055C0670-49B2-4EC8-A0F4-59006CD04165}">
      <dsp:nvSpPr>
        <dsp:cNvPr id="0" name=""/>
        <dsp:cNvSpPr/>
      </dsp:nvSpPr>
      <dsp:spPr>
        <a:xfrm>
          <a:off x="51881" y="27241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769967" y="1452880"/>
          <a:ext cx="4405599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네덜란드</a:t>
          </a:r>
        </a:p>
      </dsp:txBody>
      <dsp:txXfrm>
        <a:off x="769967" y="1452880"/>
        <a:ext cx="4405599" cy="726440"/>
      </dsp:txXfrm>
    </dsp:sp>
    <dsp:sp modelId="{ED8AE726-C8D1-42AB-AA94-1DA2AADBD5EA}">
      <dsp:nvSpPr>
        <dsp:cNvPr id="0" name=""/>
        <dsp:cNvSpPr/>
      </dsp:nvSpPr>
      <dsp:spPr>
        <a:xfrm>
          <a:off x="315942" y="136207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505906" y="2542540"/>
          <a:ext cx="4669660" cy="72644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6612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700" kern="1200" noProof="0" dirty="0">
              <a:solidFill>
                <a:schemeClr val="accen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도쿄</a:t>
          </a:r>
        </a:p>
      </dsp:txBody>
      <dsp:txXfrm>
        <a:off x="505906" y="2542540"/>
        <a:ext cx="4669660" cy="726440"/>
      </dsp:txXfrm>
    </dsp:sp>
    <dsp:sp modelId="{186C8635-645D-4DEC-8A56-213F2E8273F6}">
      <dsp:nvSpPr>
        <dsp:cNvPr id="0" name=""/>
        <dsp:cNvSpPr/>
      </dsp:nvSpPr>
      <dsp:spPr>
        <a:xfrm>
          <a:off x="51881" y="2451735"/>
          <a:ext cx="908050" cy="9080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아이콘 원 레이블 목록"/>
  <dgm:desc val="관련 시각적 개체를 동반한 비순차적이거나 그룹화된 정보를 표시하는 데 사용합니다. 짧은 텍스트 캡션이 있는 아이콘이나 작은 그림에 적합합니다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5611B-2A5D-4A6C-B32B-B0169786079A}" type="datetime1">
              <a:rPr lang="ko-KR" altLang="en-US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2019-12-13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0AA77-87CB-4894-8D47-DDE416DE50DC}" type="slidenum">
              <a:rPr lang="en-US" altLang="ko-KR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‹#›</a:t>
            </a:fld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0519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CE3E8F0-1F8A-410B-B431-8EBF6440B317}" type="datetime1">
              <a:rPr lang="ko-KR" altLang="en-US" smtClean="0"/>
              <a:pPr/>
              <a:t>2019-12-13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C4742E2D-76CF-4F6E-900D-B8E97DA78C66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7405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주어진 주제</a:t>
            </a:r>
            <a:r>
              <a:rPr lang="en-US" altLang="ko-KR" dirty="0"/>
              <a:t>… </a:t>
            </a:r>
            <a:r>
              <a:rPr lang="ko-KR" altLang="en-US" dirty="0"/>
              <a:t>포괄적인 주제임</a:t>
            </a:r>
            <a:endParaRPr lang="en-US" altLang="ko-KR" dirty="0"/>
          </a:p>
          <a:p>
            <a:r>
              <a:rPr lang="ko-KR" altLang="en-US" dirty="0"/>
              <a:t>주어진 주제에 대해  포괄 기초자료 필요 </a:t>
            </a:r>
            <a:r>
              <a:rPr lang="en-US" altLang="ko-KR" dirty="0"/>
              <a:t>– </a:t>
            </a:r>
            <a:r>
              <a:rPr lang="ko-KR" altLang="en-US" dirty="0"/>
              <a:t>문제 구체화를 위해</a:t>
            </a:r>
            <a:endParaRPr lang="en-US" altLang="ko-KR" dirty="0"/>
          </a:p>
          <a:p>
            <a:r>
              <a:rPr lang="ko-KR" altLang="en-US" dirty="0"/>
              <a:t>방안제시</a:t>
            </a:r>
            <a:r>
              <a:rPr lang="en-US" altLang="ko-KR" dirty="0"/>
              <a:t>, </a:t>
            </a:r>
            <a:r>
              <a:rPr lang="ko-KR" altLang="en-US" dirty="0"/>
              <a:t>성공률 높이는 방법</a:t>
            </a:r>
            <a:r>
              <a:rPr lang="en-US" altLang="ko-KR" dirty="0"/>
              <a:t>, </a:t>
            </a:r>
            <a:r>
              <a:rPr lang="ko-KR" altLang="en-US" dirty="0"/>
              <a:t>창업 독려용 방안</a:t>
            </a:r>
            <a:endParaRPr lang="en-US" altLang="ko-KR" dirty="0"/>
          </a:p>
          <a:p>
            <a:r>
              <a:rPr lang="ko-KR" altLang="en-US" dirty="0"/>
              <a:t>기초자료를 꼼꼼히 조사하는 것이 강사님 의도</a:t>
            </a:r>
            <a:r>
              <a:rPr lang="en-US" altLang="ko-KR"/>
              <a:t>.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730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586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424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자영업자 비율이 왜 제주도가 많은가</a:t>
            </a:r>
            <a:r>
              <a:rPr lang="en-US" altLang="ko-KR" dirty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현상 데이터와 다른 곳과 비교하거나 유추하는 등의 데이터를 가지고 근거자료 필요</a:t>
            </a:r>
            <a:r>
              <a:rPr lang="en-US" altLang="ko-KR" dirty="0"/>
              <a:t>(</a:t>
            </a:r>
            <a:r>
              <a:rPr lang="ko-KR" altLang="en-US" dirty="0"/>
              <a:t>외부 유입인지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애월</a:t>
            </a:r>
            <a:r>
              <a:rPr lang="ko-KR" altLang="en-US" dirty="0"/>
              <a:t> </a:t>
            </a:r>
            <a:r>
              <a:rPr lang="ko-KR" altLang="en-US" dirty="0" err="1"/>
              <a:t>스시집</a:t>
            </a:r>
            <a:r>
              <a:rPr lang="ko-KR" altLang="en-US" dirty="0"/>
              <a:t> 사장님이 제주도 사람이 아니야</a:t>
            </a:r>
            <a:r>
              <a:rPr lang="en-US" altLang="ko-KR" dirty="0"/>
              <a:t>. </a:t>
            </a:r>
            <a:r>
              <a:rPr lang="ko-KR" altLang="en-US" dirty="0" err="1"/>
              <a:t>애월이</a:t>
            </a:r>
            <a:r>
              <a:rPr lang="ko-KR" altLang="en-US" dirty="0"/>
              <a:t>  좋아서 이주하여 </a:t>
            </a:r>
            <a:r>
              <a:rPr lang="ko-KR" altLang="en-US" dirty="0" err="1"/>
              <a:t>스시집을</a:t>
            </a:r>
            <a:r>
              <a:rPr lang="ko-KR" altLang="en-US" dirty="0"/>
              <a:t> 개업하심</a:t>
            </a:r>
            <a:r>
              <a:rPr lang="en-US" altLang="ko-KR" dirty="0"/>
              <a:t>. </a:t>
            </a:r>
            <a:r>
              <a:rPr lang="ko-KR" altLang="en-US" dirty="0"/>
              <a:t>그런 케이스가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989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자영업자 중에서도 고용원이 없는 자영업자를 영세자영업자로 분류하는데 이 비중이 무려 </a:t>
            </a:r>
            <a:r>
              <a:rPr lang="en-US" altLang="ko-KR" dirty="0"/>
              <a:t>75.9%</a:t>
            </a:r>
            <a:r>
              <a:rPr lang="ko-KR" altLang="en-US" dirty="0"/>
              <a:t>나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5077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충남이 평균에 가장 가까움</a:t>
            </a:r>
            <a:r>
              <a:rPr lang="en-US" altLang="ko-KR" dirty="0"/>
              <a:t>. 10.5%  </a:t>
            </a:r>
            <a:r>
              <a:rPr lang="ko-KR" altLang="en-US" dirty="0"/>
              <a:t>제주는 평균보다 낮은 수준</a:t>
            </a:r>
            <a:r>
              <a:rPr lang="en-US" altLang="ko-KR" dirty="0"/>
              <a:t>. </a:t>
            </a:r>
            <a:r>
              <a:rPr lang="ko-KR" altLang="en-US" dirty="0"/>
              <a:t>최근 </a:t>
            </a:r>
            <a:r>
              <a:rPr lang="en-US" altLang="ko-KR" dirty="0"/>
              <a:t>5</a:t>
            </a:r>
            <a:r>
              <a:rPr lang="ko-KR" altLang="en-US" dirty="0"/>
              <a:t>년간 전국 평균보다 낮고 </a:t>
            </a:r>
            <a:r>
              <a:rPr lang="en-US" altLang="ko-KR" dirty="0"/>
              <a:t>10%</a:t>
            </a:r>
            <a:r>
              <a:rPr lang="ko-KR" altLang="en-US" dirty="0"/>
              <a:t>를 넘지 않는 수준 유지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247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충남이 평균에 가장 가까움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377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08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기준</a:t>
            </a:r>
            <a:r>
              <a:rPr lang="en-US" altLang="ko-KR" dirty="0"/>
              <a:t>. </a:t>
            </a:r>
            <a:r>
              <a:rPr lang="ko-KR" altLang="en-US" dirty="0"/>
              <a:t>대구 평균매출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. </a:t>
            </a:r>
            <a:r>
              <a:rPr lang="ko-KR" altLang="en-US" dirty="0"/>
              <a:t>평균이익은 </a:t>
            </a:r>
            <a:r>
              <a:rPr lang="en-US" altLang="ko-KR" dirty="0"/>
              <a:t>1</a:t>
            </a:r>
            <a:r>
              <a:rPr lang="ko-KR" altLang="en-US" dirty="0"/>
              <a:t>위 대구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위 서울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145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우리들의 그래프는 현상 분석이 아니고 단순 그래프 그린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근거데이터</a:t>
            </a:r>
            <a:r>
              <a:rPr lang="en-US" altLang="ko-KR" dirty="0"/>
              <a:t>, </a:t>
            </a:r>
            <a:r>
              <a:rPr lang="ko-KR" altLang="en-US" dirty="0"/>
              <a:t>설명 등이 더 필요 </a:t>
            </a:r>
            <a:r>
              <a:rPr lang="en-US" altLang="ko-KR" dirty="0"/>
              <a:t>– </a:t>
            </a:r>
            <a:r>
              <a:rPr lang="ko-KR" altLang="en-US" dirty="0"/>
              <a:t>그래프가 높은 이유 낮은 이유 내포하는 의미를 찾아야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이주자냐</a:t>
            </a:r>
            <a:r>
              <a:rPr lang="en-US" altLang="ko-KR" dirty="0"/>
              <a:t>,</a:t>
            </a:r>
            <a:r>
              <a:rPr lang="ko-KR" altLang="en-US" dirty="0"/>
              <a:t> 이주자가 창업하고 나간 것이냐 이런 현상 분석</a:t>
            </a:r>
            <a:endParaRPr lang="en-US" altLang="ko-KR" dirty="0"/>
          </a:p>
          <a:p>
            <a:r>
              <a:rPr lang="ko-KR" altLang="en-US" dirty="0"/>
              <a:t>항상 데이터로 말을 해야 한다</a:t>
            </a:r>
            <a:r>
              <a:rPr lang="en-US" altLang="ko-KR" dirty="0"/>
              <a:t>. </a:t>
            </a:r>
            <a:r>
              <a:rPr lang="ko-KR" altLang="en-US" dirty="0"/>
              <a:t>주관적 생각 </a:t>
            </a:r>
            <a:r>
              <a:rPr lang="ko-KR" altLang="en-US" dirty="0" err="1"/>
              <a:t>ㄴㄴ</a:t>
            </a:r>
            <a:r>
              <a:rPr lang="ko-KR" altLang="en-US" dirty="0"/>
              <a:t> 실제 데이터가 </a:t>
            </a:r>
            <a:r>
              <a:rPr lang="ko-KR" altLang="en-US" dirty="0" err="1"/>
              <a:t>그러한가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제주도 업종 구분이 특이한가</a:t>
            </a:r>
            <a:r>
              <a:rPr lang="en-US" altLang="ko-KR" dirty="0"/>
              <a:t>? </a:t>
            </a:r>
            <a:r>
              <a:rPr lang="ko-KR" altLang="en-US" dirty="0"/>
              <a:t>그래서 수익률이 높은가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955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27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03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9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01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215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211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440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915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52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901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507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017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73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1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4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1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고용률이 높다는 것에 대한 기초자료 필요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인구분포</a:t>
            </a:r>
            <a:r>
              <a:rPr lang="en-US" altLang="ko-KR" dirty="0"/>
              <a:t>. </a:t>
            </a:r>
            <a:r>
              <a:rPr lang="ko-KR" altLang="en-US" dirty="0"/>
              <a:t>취업가능연령</a:t>
            </a:r>
            <a:r>
              <a:rPr lang="en-US" altLang="ko-KR" dirty="0"/>
              <a:t>. </a:t>
            </a:r>
            <a:r>
              <a:rPr lang="ko-KR" altLang="en-US" dirty="0"/>
              <a:t>남녀 얼마</a:t>
            </a:r>
            <a:r>
              <a:rPr lang="en-US" altLang="ko-KR" dirty="0"/>
              <a:t>. </a:t>
            </a:r>
            <a:r>
              <a:rPr lang="ko-KR" altLang="en-US" dirty="0"/>
              <a:t>학력별</a:t>
            </a:r>
            <a:r>
              <a:rPr lang="en-US" altLang="ko-KR" dirty="0"/>
              <a:t>, </a:t>
            </a:r>
            <a:r>
              <a:rPr lang="ko-KR" altLang="en-US" dirty="0"/>
              <a:t>업종별 등의 기초자료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제주도 인구비율에 대한 정보 필요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고용하는 업종에 대한 분포도 필요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이건 요약 밖에 안돼</a:t>
            </a:r>
            <a:r>
              <a:rPr lang="en-US" altLang="ko-KR" dirty="0"/>
              <a:t>..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현재 취업 지원기관들의 </a:t>
            </a:r>
            <a:r>
              <a:rPr lang="ko-KR" altLang="en-US" dirty="0" err="1"/>
              <a:t>실적표</a:t>
            </a:r>
            <a:r>
              <a:rPr lang="ko-KR" altLang="en-US" dirty="0"/>
              <a:t> 같은 것이 있으면 좋겠다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오늘의 발표는 </a:t>
            </a:r>
            <a:r>
              <a:rPr lang="en-US" altLang="ko-KR" dirty="0"/>
              <a:t>“</a:t>
            </a:r>
            <a:r>
              <a:rPr lang="ko-KR" altLang="en-US" dirty="0"/>
              <a:t>현재 실태가 이러니까 이런 형태로 문제정의를 할 것이다</a:t>
            </a:r>
            <a:r>
              <a:rPr lang="en-US" altLang="ko-KR" dirty="0"/>
              <a:t>.” </a:t>
            </a:r>
            <a:r>
              <a:rPr lang="ko-KR" altLang="en-US" dirty="0"/>
              <a:t>라는 방향으로 </a:t>
            </a:r>
            <a:r>
              <a:rPr lang="ko-KR" altLang="en-US" dirty="0" err="1"/>
              <a:t>갔어야한다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현황 분석이 더 세밀하게 필요하다</a:t>
            </a:r>
            <a:r>
              <a:rPr lang="en-US" altLang="ko-KR" dirty="0"/>
              <a:t>. </a:t>
            </a:r>
            <a:r>
              <a:rPr lang="ko-KR" altLang="en-US" dirty="0"/>
              <a:t>현재 문제</a:t>
            </a:r>
            <a:r>
              <a:rPr lang="en-US" altLang="ko-KR" dirty="0"/>
              <a:t> </a:t>
            </a:r>
            <a:r>
              <a:rPr lang="ko-KR" altLang="en-US" dirty="0"/>
              <a:t>파악이 필요하다</a:t>
            </a:r>
            <a:r>
              <a:rPr lang="en-US" altLang="ko-KR" dirty="0"/>
              <a:t>. </a:t>
            </a:r>
            <a:r>
              <a:rPr lang="ko-KR" altLang="en-US" dirty="0"/>
              <a:t>그렇지 않으면 문제 구체화가 어렵다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/>
              <a:t>현재를 </a:t>
            </a:r>
            <a:r>
              <a:rPr lang="ko-KR" altLang="en-US" dirty="0"/>
              <a:t>이해하고 이면을 파악하고</a:t>
            </a:r>
            <a:r>
              <a:rPr lang="en-US" altLang="ko-KR" dirty="0"/>
              <a:t>, </a:t>
            </a:r>
            <a:r>
              <a:rPr lang="ko-KR" altLang="en-US" dirty="0"/>
              <a:t>대안을 찾아내는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03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년이라는 과정 안에 시대 흐름에 따라 위의 그래프 흐름의 이유</a:t>
            </a:r>
            <a:r>
              <a:rPr lang="en-US" altLang="ko-KR" dirty="0"/>
              <a:t>. </a:t>
            </a:r>
            <a:r>
              <a:rPr lang="ko-KR" altLang="en-US" dirty="0"/>
              <a:t>왜 증가했고 왜 감소했느냐</a:t>
            </a:r>
            <a:r>
              <a:rPr lang="en-US" altLang="ko-KR" dirty="0"/>
              <a:t>? </a:t>
            </a:r>
            <a:r>
              <a:rPr lang="ko-KR" altLang="en-US" dirty="0"/>
              <a:t>변곡점 발생의 구체적 이유</a:t>
            </a:r>
            <a:r>
              <a:rPr lang="en-US" altLang="ko-KR" dirty="0"/>
              <a:t>, </a:t>
            </a:r>
            <a:r>
              <a:rPr lang="ko-KR" altLang="en-US" dirty="0"/>
              <a:t>급성장</a:t>
            </a:r>
            <a:r>
              <a:rPr lang="en-US" altLang="ko-KR" dirty="0"/>
              <a:t>/</a:t>
            </a:r>
            <a:r>
              <a:rPr lang="ko-KR" altLang="en-US" dirty="0"/>
              <a:t>급감 등의 이유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그런 현상 데이터 필요</a:t>
            </a:r>
            <a:r>
              <a:rPr lang="en-US" altLang="ko-KR" dirty="0"/>
              <a:t>(</a:t>
            </a:r>
            <a:r>
              <a:rPr lang="ko-KR" altLang="en-US" dirty="0"/>
              <a:t>현상 분석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그래서 고용률이 올라갈 수 있도록 그런 걸 찾아야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현재 상황 있는 그대로를 이해해야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년치 데이터 왜 그렇게 뽑았는가에 대한 설명 필요</a:t>
            </a:r>
            <a:endParaRPr lang="en-US" altLang="ko-KR" dirty="0"/>
          </a:p>
          <a:p>
            <a:r>
              <a:rPr lang="ko-KR" altLang="en-US" dirty="0"/>
              <a:t>현재를 모르기 때문에 이면을 알 수 없음</a:t>
            </a:r>
            <a:r>
              <a:rPr lang="en-US" altLang="ko-KR" dirty="0"/>
              <a:t>. </a:t>
            </a:r>
            <a:r>
              <a:rPr lang="ko-KR" altLang="en-US" dirty="0"/>
              <a:t>추세 아는 것을 좋았으나 추이에 대한 설명 필요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75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42E2D-76CF-4F6E-900D-B8E97DA78C66}" type="slidenum">
              <a:rPr lang="en-US" altLang="ko-KR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7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AE64A502-BC05-4A5A-B75C-D0A5F6073B19}" type="datetime1">
              <a:rPr lang="ko-KR" altLang="en-US" smtClean="0"/>
              <a:pPr/>
              <a:t>2019-12-13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그림 개체 틀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723FC-76D3-4274-A443-F784767007B6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6E5522-4FDD-45D1-AD6E-17587DAAAE46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(F)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FCD09-D6E6-4392-BF22-C2F19BD1BC9E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15E65-589F-4AD0-B133-984724542C7D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(F)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E979DF-5FB6-40B9-8F47-C59C5F529E42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>
            <a:lvl1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  <a:lvl2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2pPr>
            <a:lvl3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3pPr>
            <a:lvl4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4pPr>
            <a:lvl5pPr>
              <a:defRPr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8AAA7299-F69D-478E-95EE-2E88C5979280}" type="datetime1">
              <a:rPr lang="ko-KR" altLang="en-US" smtClean="0"/>
              <a:pPr/>
              <a:t>2019-12-13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663CB4-8DED-4BEE-897F-87F954CE7F79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8C5122-98D5-40B4-A28D-DA7855E530EC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DD51A-8838-4C10-8BF8-5A994C6BC583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(F)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CAF246-3890-4988-9671-37FDDD40C1C2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09122-265D-42E3-A4B4-CC66092B09F2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E21937-D660-4E57-939F-667076E94609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9" name="그림 개체 틀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89077D50-3931-498F-BD2A-4C230448F4E9}" type="datetime1">
              <a:rPr lang="ko-KR" altLang="en-US" noProof="0" smtClean="0"/>
              <a:t>2019-12-13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BC361F95-FD4B-4FF9-8F7F-B4DABF925C32}" type="datetime1">
              <a:rPr lang="ko-KR" altLang="en-US" smtClean="0"/>
              <a:pPr/>
              <a:t>2019-12-13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fld id="{D57F1E4F-1CFF-5643-939E-217C01CD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에스코어 드림 9 Black" panose="020B0A03030302020204" pitchFamily="34" charset="-127"/>
          <a:ea typeface="에스코어 드림 9 Black" panose="020B0A03030302020204" pitchFamily="34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osis.k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jeju.go.k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6" y="414458"/>
            <a:ext cx="11531088" cy="602908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ko-KR" altLang="en-US" sz="72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제주</a:t>
            </a:r>
            <a:r>
              <a:rPr lang="ko-KR" altLang="en-US" sz="7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살고 싶다</a:t>
            </a:r>
            <a:br>
              <a:rPr lang="en-US" altLang="ko-KR" sz="7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할까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할까</a:t>
            </a:r>
            <a:r>
              <a:rPr lang="en-US" altLang="ko-KR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7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n-US" altLang="ko-KR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dirty="0">
                <a:solidFill>
                  <a:srgbClr val="F03B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강영훈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김호경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이현창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정규진</a:t>
            </a:r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안정성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718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수익성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394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 수익성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641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 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E70C8-26FF-4BD9-B847-96C8FB621FE8}"/>
              </a:ext>
            </a:extLst>
          </p:cNvPr>
          <p:cNvSpPr txBox="1"/>
          <p:nvPr/>
        </p:nvSpPr>
        <p:spPr>
          <a:xfrm>
            <a:off x="9315450" y="6179979"/>
            <a:ext cx="287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행정구역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시도 종사상지위별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취업자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674E3-EA64-4EFB-AFF9-0FF1DB3EC149}"/>
              </a:ext>
            </a:extLst>
          </p:cNvPr>
          <p:cNvSpPr txBox="1"/>
          <p:nvPr/>
        </p:nvSpPr>
        <p:spPr>
          <a:xfrm>
            <a:off x="8401050" y="191552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2018 </a:t>
            </a:r>
            <a:r>
              <a:rPr lang="ko-KR" altLang="en-US" dirty="0"/>
              <a:t>시도별 자영업자 비율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33C3BE-DA53-47C3-B0D2-B691743A0BCD}"/>
              </a:ext>
            </a:extLst>
          </p:cNvPr>
          <p:cNvGrpSpPr/>
          <p:nvPr/>
        </p:nvGrpSpPr>
        <p:grpSpPr>
          <a:xfrm>
            <a:off x="3395662" y="2415892"/>
            <a:ext cx="5167313" cy="4442108"/>
            <a:chOff x="3395662" y="2415892"/>
            <a:chExt cx="5167313" cy="44421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6CC347-BCE9-4E3B-A8CA-479ABA9CC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592"/>
            <a:stretch/>
          </p:blipFill>
          <p:spPr>
            <a:xfrm>
              <a:off x="3395662" y="2563968"/>
              <a:ext cx="5167313" cy="42940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D6F020-B108-49F6-8E9B-4DCEDF6EF50D}"/>
                </a:ext>
              </a:extLst>
            </p:cNvPr>
            <p:cNvSpPr txBox="1"/>
            <p:nvPr/>
          </p:nvSpPr>
          <p:spPr>
            <a:xfrm>
              <a:off x="7324939" y="2415892"/>
              <a:ext cx="942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03B5E"/>
                  </a:solidFill>
                </a:rPr>
                <a:t>28.5%</a:t>
              </a:r>
            </a:p>
            <a:p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6EDD0DD-AC0C-49EF-BEDB-41C652AFF501}"/>
                </a:ext>
              </a:extLst>
            </p:cNvPr>
            <p:cNvSpPr/>
            <p:nvPr/>
          </p:nvSpPr>
          <p:spPr>
            <a:xfrm>
              <a:off x="7472469" y="2781300"/>
              <a:ext cx="519005" cy="30126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E5411B0-B8E2-4DF5-B87E-BE0DCD925C94}"/>
              </a:ext>
            </a:extLst>
          </p:cNvPr>
          <p:cNvSpPr txBox="1"/>
          <p:nvPr/>
        </p:nvSpPr>
        <p:spPr>
          <a:xfrm>
            <a:off x="7815262" y="3050143"/>
            <a:ext cx="405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/>
              <a:t> </a:t>
            </a:r>
            <a:r>
              <a:rPr lang="ko-KR" altLang="en-US" sz="2400" dirty="0"/>
              <a:t>자영업자 비율</a:t>
            </a:r>
            <a:endParaRPr lang="en-US" altLang="ko-KR" sz="2400" dirty="0"/>
          </a:p>
          <a:p>
            <a:pPr algn="r"/>
            <a:r>
              <a:rPr lang="en-US" altLang="ko-KR" sz="2800" dirty="0">
                <a:solidFill>
                  <a:srgbClr val="F03B5E"/>
                </a:solidFill>
              </a:rPr>
              <a:t>1</a:t>
            </a:r>
            <a:r>
              <a:rPr lang="ko-KR" altLang="en-US" sz="2800" dirty="0">
                <a:solidFill>
                  <a:srgbClr val="F03B5E"/>
                </a:solidFill>
              </a:rPr>
              <a:t>위 제주 </a:t>
            </a:r>
            <a:r>
              <a:rPr lang="en-US" altLang="ko-KR" sz="2800" dirty="0">
                <a:solidFill>
                  <a:srgbClr val="F03B5E"/>
                </a:solidFill>
              </a:rPr>
              <a:t>28.5%</a:t>
            </a:r>
          </a:p>
          <a:p>
            <a:pPr algn="r"/>
            <a:r>
              <a:rPr lang="ko-KR" altLang="en-US" sz="2400" dirty="0"/>
              <a:t>전국 평균 </a:t>
            </a:r>
            <a:r>
              <a:rPr lang="en-US" altLang="ko-KR" sz="2400" dirty="0"/>
              <a:t>20.3%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B3A8C-A9B5-4D2B-8AC3-D3AF2CFDBE7A}"/>
              </a:ext>
            </a:extLst>
          </p:cNvPr>
          <p:cNvSpPr txBox="1"/>
          <p:nvPr/>
        </p:nvSpPr>
        <p:spPr>
          <a:xfrm>
            <a:off x="7815262" y="4677756"/>
            <a:ext cx="4052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제주 자영업자</a:t>
            </a:r>
            <a:endParaRPr lang="en-US" altLang="ko-KR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ko-K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‘</a:t>
            </a:r>
            <a:r>
              <a:rPr lang="ko-KR" altLang="en-US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과포화</a:t>
            </a:r>
            <a:r>
              <a:rPr lang="en-US" altLang="ko-KR" sz="3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’</a:t>
            </a:r>
            <a:endParaRPr lang="ko-KR" altLang="en-US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0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 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53DED-DA75-4F68-AF4B-AD55254BB0EE}"/>
              </a:ext>
            </a:extLst>
          </p:cNvPr>
          <p:cNvSpPr txBox="1"/>
          <p:nvPr/>
        </p:nvSpPr>
        <p:spPr>
          <a:xfrm>
            <a:off x="8401050" y="191552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2018 </a:t>
            </a:r>
            <a:r>
              <a:rPr lang="ko-KR" altLang="en-US" dirty="0"/>
              <a:t>제주도 자영업자 구성비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243D4E5-506C-40C4-A65E-8932ED19D5AE}"/>
              </a:ext>
            </a:extLst>
          </p:cNvPr>
          <p:cNvGrpSpPr/>
          <p:nvPr/>
        </p:nvGrpSpPr>
        <p:grpSpPr>
          <a:xfrm>
            <a:off x="2748832" y="1989785"/>
            <a:ext cx="5548313" cy="4733438"/>
            <a:chOff x="3567547" y="1915520"/>
            <a:chExt cx="5548313" cy="47334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1A12233-C962-413E-835A-BABFC2C89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264"/>
            <a:stretch/>
          </p:blipFill>
          <p:spPr>
            <a:xfrm>
              <a:off x="3567547" y="1915520"/>
              <a:ext cx="5548313" cy="47334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1B2460-F7DF-4DA4-9A62-64AF23783A8F}"/>
                </a:ext>
              </a:extLst>
            </p:cNvPr>
            <p:cNvSpPr txBox="1"/>
            <p:nvPr/>
          </p:nvSpPr>
          <p:spPr>
            <a:xfrm>
              <a:off x="5038725" y="4835336"/>
              <a:ext cx="17621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75.9%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영세자영업자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0A605-DB77-45D7-B7A2-3C5378EF327A}"/>
                </a:ext>
              </a:extLst>
            </p:cNvPr>
            <p:cNvSpPr txBox="1"/>
            <p:nvPr/>
          </p:nvSpPr>
          <p:spPr>
            <a:xfrm>
              <a:off x="5824537" y="3525507"/>
              <a:ext cx="14954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24.1%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</a:rPr>
                <a:t>고용원이</a:t>
              </a:r>
              <a:r>
                <a:rPr lang="en-US" altLang="ko-KR" sz="1400" dirty="0">
                  <a:solidFill>
                    <a:schemeClr val="bg1"/>
                  </a:solidFill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</a:rPr>
                <a:t>있는 자영업자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C9C87A3-E6C7-4137-8404-B7BBCCD3F677}"/>
              </a:ext>
            </a:extLst>
          </p:cNvPr>
          <p:cNvSpPr txBox="1"/>
          <p:nvPr/>
        </p:nvSpPr>
        <p:spPr>
          <a:xfrm>
            <a:off x="9315450" y="6179979"/>
            <a:ext cx="287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행정구역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시도 종사상지위별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취업자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D9DA5-C995-41CC-9B4B-B85FB3FFBD39}"/>
              </a:ext>
            </a:extLst>
          </p:cNvPr>
          <p:cNvSpPr txBox="1"/>
          <p:nvPr/>
        </p:nvSpPr>
        <p:spPr>
          <a:xfrm>
            <a:off x="9115860" y="3846688"/>
            <a:ext cx="2752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혼자 일하는</a:t>
            </a:r>
            <a:endParaRPr lang="en-US" altLang="ko-KR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영세 자영업자</a:t>
            </a:r>
            <a:endParaRPr lang="en-US" altLang="ko-KR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altLang="ko-KR" sz="2400" dirty="0"/>
              <a:t>75.9%</a:t>
            </a: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39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안정성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93B1B-CA7B-4C9B-9DA6-F32C10C48023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2014~2018</a:t>
            </a:r>
          </a:p>
          <a:p>
            <a:pPr algn="r"/>
            <a:r>
              <a:rPr lang="ko-KR" altLang="en-US" dirty="0"/>
              <a:t>전국시도별 평균 </a:t>
            </a:r>
            <a:r>
              <a:rPr lang="ko-KR" altLang="en-US" dirty="0" err="1"/>
              <a:t>폐업률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CB720-DBC8-403B-BCC4-C75A646DD0EB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가동사업자 현황 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II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사업존속연수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지역 업태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2014~2018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74B9F5-F520-4756-9E44-4D816C50A3AC}"/>
              </a:ext>
            </a:extLst>
          </p:cNvPr>
          <p:cNvSpPr txBox="1"/>
          <p:nvPr/>
        </p:nvSpPr>
        <p:spPr>
          <a:xfrm>
            <a:off x="1328043" y="6318478"/>
            <a:ext cx="21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개년 평균 </a:t>
            </a:r>
            <a:r>
              <a:rPr lang="ko-KR" altLang="en-US" dirty="0" err="1"/>
              <a:t>폐업률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E5BC5-4F2D-4673-8928-0CE863541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0" b="1102"/>
          <a:stretch/>
        </p:blipFill>
        <p:spPr>
          <a:xfrm>
            <a:off x="324698" y="2755873"/>
            <a:ext cx="3966854" cy="3424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74FCCE-468C-40C5-BF8C-EDC1A0E86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5"/>
          <a:stretch/>
        </p:blipFill>
        <p:spPr>
          <a:xfrm>
            <a:off x="4678518" y="2755873"/>
            <a:ext cx="3919529" cy="3424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2B0840-6A0F-4943-92AE-43E0CE8A776B}"/>
                  </a:ext>
                </a:extLst>
              </p:cNvPr>
              <p:cNvSpPr txBox="1"/>
              <p:nvPr/>
            </p:nvSpPr>
            <p:spPr>
              <a:xfrm>
                <a:off x="8985013" y="4102100"/>
                <a:ext cx="4413571" cy="486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폐</a:t>
                </a:r>
                <a14:m>
                  <m:oMath xmlns:m="http://schemas.openxmlformats.org/officeDocument/2006/math">
                    <m:r>
                      <a:rPr lang="ko-KR" altLang="en-US" sz="1200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업</m:t>
                    </m:r>
                    <m:r>
                      <a:rPr lang="ko-KR" altLang="en-US" sz="12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폐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업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사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업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eqArr>
                          <m:eqArrPr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가</m:t>
                            </m:r>
                            <m: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  <m:t>동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사업자수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폐업사업자수</m:t>
                            </m:r>
                          </m:e>
                        </m:eqArr>
                      </m:den>
                    </m:f>
                  </m:oMath>
                </a14:m>
                <a:r>
                  <a:rPr lang="ko-KR" altLang="en-US" sz="20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</a:t>
                </a:r>
                <a:r>
                  <a:rPr lang="en-US" altLang="ko-KR" sz="1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X 100</a:t>
                </a:r>
                <a:endParaRPr lang="ko-KR" altLang="en-US" sz="20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2B0840-6A0F-4943-92AE-43E0CE8A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013" y="4102100"/>
                <a:ext cx="4413571" cy="486415"/>
              </a:xfrm>
              <a:prstGeom prst="rect">
                <a:avLst/>
              </a:prstGeom>
              <a:blipFill>
                <a:blip r:embed="rId5"/>
                <a:stretch>
                  <a:fillRect l="-2210" t="-5000" b="-1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184A44D-519A-4F1C-8648-B8A622344572}"/>
              </a:ext>
            </a:extLst>
          </p:cNvPr>
          <p:cNvSpPr txBox="1"/>
          <p:nvPr/>
        </p:nvSpPr>
        <p:spPr>
          <a:xfrm>
            <a:off x="5486297" y="6330092"/>
            <a:ext cx="240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2014~2018</a:t>
            </a:r>
            <a:r>
              <a:rPr lang="ko-KR" altLang="en-US" dirty="0"/>
              <a:t>년 </a:t>
            </a:r>
            <a:r>
              <a:rPr lang="ko-KR" altLang="en-US" dirty="0" err="1"/>
              <a:t>폐업률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0489E-DB1D-4431-8696-5BD8C6500CC4}"/>
              </a:ext>
            </a:extLst>
          </p:cNvPr>
          <p:cNvSpPr txBox="1"/>
          <p:nvPr/>
        </p:nvSpPr>
        <p:spPr>
          <a:xfrm>
            <a:off x="3567672" y="3560995"/>
            <a:ext cx="98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3B5E"/>
                </a:solidFill>
              </a:rPr>
              <a:t>9.7%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78EE12-6BD4-43BB-869A-3BA954B27E35}"/>
              </a:ext>
            </a:extLst>
          </p:cNvPr>
          <p:cNvSpPr txBox="1"/>
          <p:nvPr/>
        </p:nvSpPr>
        <p:spPr>
          <a:xfrm>
            <a:off x="551865" y="3461382"/>
            <a:ext cx="2911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10.5%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06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안정성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93B1B-CA7B-4C9B-9DA6-F32C10C48023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2014~2018</a:t>
            </a:r>
          </a:p>
          <a:p>
            <a:pPr algn="r"/>
            <a:r>
              <a:rPr lang="ko-KR" altLang="en-US" dirty="0"/>
              <a:t>사업자 생존율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CB720-DBC8-403B-BCC4-C75A646DD0EB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가동사업자 현황 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II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사업존속연수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지역 업태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2014~2018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41609EB-8D34-45BC-B103-7A269AE39EB9}"/>
              </a:ext>
            </a:extLst>
          </p:cNvPr>
          <p:cNvGrpSpPr/>
          <p:nvPr/>
        </p:nvGrpSpPr>
        <p:grpSpPr>
          <a:xfrm>
            <a:off x="4400678" y="2412999"/>
            <a:ext cx="6464808" cy="4162052"/>
            <a:chOff x="3218950" y="2114550"/>
            <a:chExt cx="7924899" cy="510206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A8D5A64-E940-4AF2-AE9A-558A182A7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10"/>
            <a:stretch/>
          </p:blipFill>
          <p:spPr>
            <a:xfrm>
              <a:off x="3218950" y="2114550"/>
              <a:ext cx="5427246" cy="47434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0360D-A599-4507-A1E1-B42C538FB311}"/>
                </a:ext>
              </a:extLst>
            </p:cNvPr>
            <p:cNvSpPr txBox="1"/>
            <p:nvPr/>
          </p:nvSpPr>
          <p:spPr>
            <a:xfrm>
              <a:off x="7848199" y="4908288"/>
              <a:ext cx="3295650" cy="2308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36.3%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2F8F38-726C-4385-9E3A-81E162EEDB68}"/>
                </a:ext>
              </a:extLst>
            </p:cNvPr>
            <p:cNvSpPr txBox="1"/>
            <p:nvPr/>
          </p:nvSpPr>
          <p:spPr>
            <a:xfrm>
              <a:off x="7996482" y="2456529"/>
              <a:ext cx="1120084" cy="73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03B5E"/>
                  </a:solidFill>
                </a:rPr>
                <a:t>42.9%</a:t>
              </a:r>
            </a:p>
            <a:p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B03F1E-8A9E-4BDE-8EFF-ED4183A74F24}"/>
                </a:ext>
              </a:extLst>
            </p:cNvPr>
            <p:cNvSpPr txBox="1"/>
            <p:nvPr/>
          </p:nvSpPr>
          <p:spPr>
            <a:xfrm>
              <a:off x="5397906" y="3488484"/>
              <a:ext cx="1004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03B5E"/>
                  </a:solidFill>
                  <a:latin typeface="+mn-ea"/>
                </a:rPr>
                <a:t>38.9%</a:t>
              </a:r>
            </a:p>
            <a:p>
              <a:endParaRPr lang="ko-KR" altLang="en-US" sz="1400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4F2DA4-E79A-4E7F-B5AF-46D394A4FFB2}"/>
                </a:ext>
              </a:extLst>
            </p:cNvPr>
            <p:cNvSpPr txBox="1"/>
            <p:nvPr/>
          </p:nvSpPr>
          <p:spPr>
            <a:xfrm>
              <a:off x="6507324" y="2533276"/>
              <a:ext cx="10046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F03B5E"/>
                  </a:solidFill>
                  <a:latin typeface="+mn-ea"/>
                </a:rPr>
                <a:t>41.6%</a:t>
              </a:r>
            </a:p>
            <a:p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74B9F5-F520-4756-9E44-4D816C50A3AC}"/>
              </a:ext>
            </a:extLst>
          </p:cNvPr>
          <p:cNvSpPr txBox="1"/>
          <p:nvPr/>
        </p:nvSpPr>
        <p:spPr>
          <a:xfrm>
            <a:off x="5657723" y="6282510"/>
            <a:ext cx="21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년 이상</a:t>
            </a:r>
            <a:r>
              <a:rPr lang="en-US" altLang="ko-KR" dirty="0"/>
              <a:t> 5</a:t>
            </a:r>
            <a:r>
              <a:rPr lang="ko-KR" altLang="en-US" dirty="0"/>
              <a:t>년 미만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91F2F-99B6-40B8-A617-42A45C6FC834}"/>
              </a:ext>
            </a:extLst>
          </p:cNvPr>
          <p:cNvSpPr txBox="1"/>
          <p:nvPr/>
        </p:nvSpPr>
        <p:spPr>
          <a:xfrm>
            <a:off x="8793353" y="3644692"/>
            <a:ext cx="31908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전국 평균 대비 </a:t>
            </a:r>
            <a:endParaRPr lang="en-US" altLang="ko-KR" dirty="0"/>
          </a:p>
          <a:p>
            <a:pPr algn="r"/>
            <a:r>
              <a:rPr lang="ko-KR" altLang="en-US" dirty="0"/>
              <a:t>제주지역</a:t>
            </a:r>
            <a:endParaRPr lang="en-US" altLang="ko-KR" dirty="0"/>
          </a:p>
          <a:p>
            <a:pPr algn="r"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년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~5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년 생존 기업 </a:t>
            </a: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비중 </a:t>
            </a:r>
            <a:r>
              <a:rPr lang="ko-KR" altLang="en-US" sz="2400" dirty="0">
                <a:solidFill>
                  <a:srgbClr val="F03B5E"/>
                </a:solidFill>
              </a:rPr>
              <a:t>높음</a:t>
            </a:r>
            <a:endParaRPr lang="en-US" altLang="ko-KR" sz="2400" dirty="0">
              <a:solidFill>
                <a:srgbClr val="F03B5E"/>
              </a:solidFill>
            </a:endParaRPr>
          </a:p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algn="ctr"/>
            <a:endParaRPr lang="en-US" altLang="ko-KR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F00DF9E-AA3F-4569-8379-7CD504D77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29"/>
          <a:stretch/>
        </p:blipFill>
        <p:spPr>
          <a:xfrm>
            <a:off x="60572" y="2412999"/>
            <a:ext cx="4414385" cy="38695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6EECB0-6B97-4153-AE96-2D54DD64BA7C}"/>
              </a:ext>
            </a:extLst>
          </p:cNvPr>
          <p:cNvSpPr txBox="1"/>
          <p:nvPr/>
        </p:nvSpPr>
        <p:spPr>
          <a:xfrm>
            <a:off x="1699427" y="6318478"/>
            <a:ext cx="210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년 미만</a:t>
            </a:r>
          </a:p>
        </p:txBody>
      </p:sp>
    </p:spTree>
    <p:extLst>
      <p:ext uri="{BB962C8B-B14F-4D97-AF65-F5344CB8AC3E}">
        <p14:creationId xmlns:p14="http://schemas.microsoft.com/office/powerpoint/2010/main" val="281972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안정성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D5A64-E940-4AF2-AE9A-558A182A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25" y="2186911"/>
            <a:ext cx="4879920" cy="4438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DA4C5-0492-483E-8332-3730CCCDA242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2014~2018 </a:t>
            </a:r>
            <a:r>
              <a:rPr lang="ko-KR" altLang="en-US" dirty="0"/>
              <a:t>제주도내</a:t>
            </a:r>
            <a:endParaRPr lang="en-US" altLang="ko-KR" dirty="0"/>
          </a:p>
          <a:p>
            <a:pPr algn="r"/>
            <a:r>
              <a:rPr lang="ko-KR" altLang="en-US" dirty="0"/>
              <a:t>기간별 사업자 생존율</a:t>
            </a:r>
            <a:r>
              <a:rPr lang="en-US" altLang="ko-KR" dirty="0"/>
              <a:t>(%)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132921-9FBE-46AB-A765-7AEF5F9668B1}"/>
              </a:ext>
            </a:extLst>
          </p:cNvPr>
          <p:cNvSpPr/>
          <p:nvPr/>
        </p:nvSpPr>
        <p:spPr>
          <a:xfrm>
            <a:off x="9485873" y="5153285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안정성 개선 흐름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21B0A-5BE8-4380-8DDE-C3CB996169B4}"/>
              </a:ext>
            </a:extLst>
          </p:cNvPr>
          <p:cNvSpPr txBox="1"/>
          <p:nvPr/>
        </p:nvSpPr>
        <p:spPr>
          <a:xfrm>
            <a:off x="9646640" y="3649819"/>
            <a:ext cx="292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년 내 </a:t>
            </a:r>
            <a:r>
              <a:rPr lang="ko-KR" altLang="en-US" dirty="0" err="1"/>
              <a:t>폐업자</a:t>
            </a:r>
            <a:r>
              <a:rPr lang="ko-KR" altLang="en-US" dirty="0"/>
              <a:t> 감소</a:t>
            </a:r>
            <a:endParaRPr lang="en-US" altLang="ko-KR" dirty="0"/>
          </a:p>
          <a:p>
            <a:r>
              <a:rPr lang="en-US" altLang="ko-KR" dirty="0"/>
              <a:t>1~5</a:t>
            </a:r>
            <a:r>
              <a:rPr lang="ko-KR" altLang="en-US" dirty="0"/>
              <a:t>년 생존율 증가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6A11-8C4D-473A-A6D4-2DD9B9DF7FF5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가동사업자 현황 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II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사업존속연수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지역 업태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2014~2018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738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수익성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96475C-FA6F-400F-B0D8-F7EC00D90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401" y="2297720"/>
            <a:ext cx="4866299" cy="4407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2871CE-D260-4EFA-94BF-288D27E6E87B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 </a:t>
            </a:r>
            <a:r>
              <a:rPr lang="en-US" altLang="ko-KR" dirty="0"/>
              <a:t>2018 </a:t>
            </a:r>
            <a:r>
              <a:rPr lang="ko-KR" altLang="en-US" dirty="0"/>
              <a:t>지역별 사업체 </a:t>
            </a:r>
            <a:endParaRPr lang="en-US" altLang="ko-KR" dirty="0"/>
          </a:p>
          <a:p>
            <a:pPr algn="r"/>
            <a:r>
              <a:rPr lang="ko-KR" altLang="en-US" dirty="0"/>
              <a:t>평균 매출 및 영업이익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F9014-E444-499A-B75B-436E49CAE531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업태별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주소지별 사업소득 신고현황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8EEE2-0F01-40A6-A3DF-75D6786E4C6A}"/>
              </a:ext>
            </a:extLst>
          </p:cNvPr>
          <p:cNvSpPr txBox="1"/>
          <p:nvPr/>
        </p:nvSpPr>
        <p:spPr>
          <a:xfrm>
            <a:off x="991576" y="5212467"/>
            <a:ext cx="227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크기</a:t>
            </a:r>
            <a:r>
              <a:rPr lang="en-US" altLang="ko-KR" dirty="0"/>
              <a:t>: </a:t>
            </a:r>
            <a:r>
              <a:rPr lang="ko-KR" altLang="en-US" dirty="0"/>
              <a:t>매출</a:t>
            </a:r>
            <a:endParaRPr lang="en-US" altLang="ko-KR" dirty="0"/>
          </a:p>
          <a:p>
            <a:r>
              <a:rPr lang="ko-KR" altLang="en-US" dirty="0"/>
              <a:t>색깔</a:t>
            </a:r>
            <a:r>
              <a:rPr lang="en-US" altLang="ko-KR" dirty="0"/>
              <a:t>: </a:t>
            </a:r>
            <a:r>
              <a:rPr lang="ko-KR" altLang="en-US" dirty="0"/>
              <a:t>영업이익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905C1D-51D8-48CC-81C9-2C85245F8D9B}"/>
              </a:ext>
            </a:extLst>
          </p:cNvPr>
          <p:cNvSpPr txBox="1"/>
          <p:nvPr/>
        </p:nvSpPr>
        <p:spPr>
          <a:xfrm>
            <a:off x="3862388" y="464820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BDCFB0-D233-4D68-81CB-8F37B05ED770}"/>
              </a:ext>
            </a:extLst>
          </p:cNvPr>
          <p:cNvSpPr txBox="1"/>
          <p:nvPr/>
        </p:nvSpPr>
        <p:spPr>
          <a:xfrm>
            <a:off x="3862388" y="272415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대구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9D1D2-8FA5-442F-B2DD-17EAC0D5568C}"/>
              </a:ext>
            </a:extLst>
          </p:cNvPr>
          <p:cNvSpPr txBox="1"/>
          <p:nvPr/>
        </p:nvSpPr>
        <p:spPr>
          <a:xfrm>
            <a:off x="7238024" y="4316994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서울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406972-CF03-4D20-8C43-F534BE998331}"/>
              </a:ext>
            </a:extLst>
          </p:cNvPr>
          <p:cNvSpPr/>
          <p:nvPr/>
        </p:nvSpPr>
        <p:spPr>
          <a:xfrm>
            <a:off x="8888820" y="3657795"/>
            <a:ext cx="29803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/>
              <a:t>제주도 사업자</a:t>
            </a:r>
            <a:endParaRPr lang="en-US" altLang="ko-KR" dirty="0"/>
          </a:p>
          <a:p>
            <a:pPr algn="r"/>
            <a:r>
              <a:rPr lang="ko-KR" altLang="en-US" dirty="0"/>
              <a:t>평균 매출 </a:t>
            </a:r>
            <a:r>
              <a:rPr lang="en-US" altLang="ko-KR" dirty="0"/>
              <a:t>1</a:t>
            </a:r>
            <a:r>
              <a:rPr lang="ko-KR" altLang="en-US" dirty="0"/>
              <a:t>억</a:t>
            </a:r>
            <a:r>
              <a:rPr lang="en-US" altLang="ko-KR" dirty="0"/>
              <a:t>5</a:t>
            </a:r>
            <a:r>
              <a:rPr lang="ko-KR" altLang="en-US" dirty="0"/>
              <a:t>천만원 </a:t>
            </a:r>
            <a:r>
              <a:rPr lang="en-US" altLang="ko-KR" dirty="0"/>
              <a:t>(2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</a:p>
          <a:p>
            <a:pPr algn="r"/>
            <a:r>
              <a:rPr lang="ko-KR" altLang="en-US" dirty="0"/>
              <a:t>평균 이익 </a:t>
            </a:r>
            <a:r>
              <a:rPr lang="en-US" altLang="ko-KR" dirty="0"/>
              <a:t>1700</a:t>
            </a:r>
            <a:r>
              <a:rPr lang="ko-KR" altLang="en-US" dirty="0"/>
              <a:t>만원 </a:t>
            </a:r>
            <a:r>
              <a:rPr lang="en-US" altLang="ko-KR" dirty="0"/>
              <a:t>(3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29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수익성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7970CD-6433-49EC-84B0-4C23E4600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22" b="16343"/>
          <a:stretch/>
        </p:blipFill>
        <p:spPr>
          <a:xfrm>
            <a:off x="3369696" y="2609850"/>
            <a:ext cx="5443892" cy="3448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F2BAB-5853-46E7-B259-7C11613E0497}"/>
              </a:ext>
            </a:extLst>
          </p:cNvPr>
          <p:cNvSpPr txBox="1"/>
          <p:nvPr/>
        </p:nvSpPr>
        <p:spPr>
          <a:xfrm>
            <a:off x="4333875" y="5858798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서울 </a:t>
            </a:r>
            <a:r>
              <a:rPr lang="en-US" altLang="ko-KR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 </a:t>
            </a:r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경기   충남    세종   경북    제주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078567-6CFA-496A-8223-CB082106672A}"/>
              </a:ext>
            </a:extLst>
          </p:cNvPr>
          <p:cNvSpPr/>
          <p:nvPr/>
        </p:nvSpPr>
        <p:spPr>
          <a:xfrm>
            <a:off x="7674821" y="3152775"/>
            <a:ext cx="592879" cy="2658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FF7A40-0929-4FCC-A5DD-7A39DC736210}"/>
              </a:ext>
            </a:extLst>
          </p:cNvPr>
          <p:cNvSpPr txBox="1"/>
          <p:nvPr/>
        </p:nvSpPr>
        <p:spPr>
          <a:xfrm>
            <a:off x="7601164" y="2777157"/>
            <a:ext cx="942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3B5E"/>
                </a:solidFill>
              </a:rPr>
              <a:t>8.1%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E2CEB-DF4D-4153-9193-DECC768F29CA}"/>
              </a:ext>
            </a:extLst>
          </p:cNvPr>
          <p:cNvSpPr txBox="1"/>
          <p:nvPr/>
        </p:nvSpPr>
        <p:spPr>
          <a:xfrm>
            <a:off x="9001125" y="6179979"/>
            <a:ext cx="319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업태별</a:t>
            </a:r>
            <a:r>
              <a:rPr lang="ko-KR" altLang="en-US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주소지별 사업소득 신고현황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KOSIS </a:t>
            </a:r>
            <a:r>
              <a:rPr lang="ko-KR" altLang="en-US" sz="1200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국가통계포털</a:t>
            </a:r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</a:p>
          <a:p>
            <a:pPr algn="r"/>
            <a:r>
              <a:rPr lang="en-US" altLang="ko-KR" sz="12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2018</a:t>
            </a:r>
            <a:endParaRPr lang="ko-KR" altLang="en-US" sz="12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00469-D1EF-4B0E-9ED8-A43B7D47CB24}"/>
              </a:ext>
            </a:extLst>
          </p:cNvPr>
          <p:cNvSpPr txBox="1"/>
          <p:nvPr/>
        </p:nvSpPr>
        <p:spPr>
          <a:xfrm>
            <a:off x="8401050" y="1915520"/>
            <a:ext cx="379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 </a:t>
            </a:r>
            <a:r>
              <a:rPr lang="en-US" altLang="ko-KR" dirty="0"/>
              <a:t>2018 </a:t>
            </a:r>
            <a:r>
              <a:rPr lang="ko-KR" altLang="en-US" dirty="0"/>
              <a:t>지역별 사업체 </a:t>
            </a:r>
            <a:endParaRPr lang="en-US" altLang="ko-KR" dirty="0"/>
          </a:p>
          <a:p>
            <a:pPr algn="r"/>
            <a:r>
              <a:rPr lang="ko-KR" altLang="en-US" dirty="0"/>
              <a:t>평균 영업이익률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74D3F-46D7-4501-A128-BB0ABE5CC20D}"/>
              </a:ext>
            </a:extLst>
          </p:cNvPr>
          <p:cNvSpPr txBox="1"/>
          <p:nvPr/>
        </p:nvSpPr>
        <p:spPr>
          <a:xfrm>
            <a:off x="8904187" y="3972984"/>
            <a:ext cx="30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제주 사업체 평균 이익률 세종에 이어</a:t>
            </a:r>
            <a:r>
              <a:rPr lang="en-US" altLang="ko-KR" dirty="0"/>
              <a:t> 2</a:t>
            </a:r>
            <a:r>
              <a:rPr lang="ko-KR" altLang="en-US" dirty="0"/>
              <a:t>위로</a:t>
            </a:r>
            <a:endParaRPr lang="en-US" altLang="ko-KR" dirty="0"/>
          </a:p>
          <a:p>
            <a:pPr algn="r"/>
            <a:r>
              <a:rPr lang="ko-KR" alt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높은 수준 </a:t>
            </a:r>
          </a:p>
        </p:txBody>
      </p:sp>
    </p:spTree>
    <p:extLst>
      <p:ext uri="{BB962C8B-B14F-4D97-AF65-F5344CB8AC3E}">
        <p14:creationId xmlns:p14="http://schemas.microsoft.com/office/powerpoint/2010/main" val="204034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720" y="447188"/>
            <a:ext cx="6152273" cy="1559412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sz="6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9106024-7F3A-4DC0-9A67-693159AD5A50}"/>
              </a:ext>
            </a:extLst>
          </p:cNvPr>
          <p:cNvSpPr/>
          <p:nvPr/>
        </p:nvSpPr>
        <p:spPr>
          <a:xfrm>
            <a:off x="365705" y="447189"/>
            <a:ext cx="9362113" cy="5963624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D7C049-4FF0-4116-AF7A-557B04CC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447187"/>
            <a:ext cx="10554574" cy="5963626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문제 정의</a:t>
            </a:r>
            <a:endParaRPr lang="en-US" altLang="ko-KR" sz="2800" dirty="0"/>
          </a:p>
          <a:p>
            <a:r>
              <a:rPr lang="en-US" altLang="ko-KR" sz="2800" dirty="0"/>
              <a:t>2. </a:t>
            </a:r>
            <a:r>
              <a:rPr lang="ko-KR" altLang="en-US" sz="2800" dirty="0"/>
              <a:t>분석 과정</a:t>
            </a:r>
            <a:endParaRPr lang="en-US" altLang="ko-KR" sz="2800" dirty="0"/>
          </a:p>
          <a:p>
            <a:r>
              <a:rPr lang="en-US" altLang="ko-KR" sz="2800" dirty="0"/>
              <a:t>3. </a:t>
            </a:r>
            <a:r>
              <a:rPr lang="ko-KR" altLang="en-US" sz="2800" dirty="0"/>
              <a:t>분석 결과</a:t>
            </a:r>
            <a:endParaRPr lang="en-US" altLang="ko-KR" sz="1400" dirty="0"/>
          </a:p>
          <a:p>
            <a:r>
              <a:rPr lang="en-US" altLang="ko-KR" sz="1600" dirty="0"/>
              <a:t>3.1 </a:t>
            </a:r>
            <a:r>
              <a:rPr lang="ko-KR" altLang="en-US" sz="1600" dirty="0"/>
              <a:t>취업</a:t>
            </a:r>
            <a:r>
              <a:rPr lang="en-US" altLang="ko-KR" sz="1400" dirty="0"/>
              <a:t>: </a:t>
            </a:r>
            <a:r>
              <a:rPr lang="ko-KR" altLang="en-US" sz="1400" dirty="0"/>
              <a:t>경쟁도 안정성 수익성 성장성</a:t>
            </a:r>
            <a:endParaRPr lang="en-US" altLang="ko-KR" sz="1600" dirty="0"/>
          </a:p>
          <a:p>
            <a:r>
              <a:rPr lang="en-US" altLang="ko-KR" sz="1600" dirty="0"/>
              <a:t>3.2 </a:t>
            </a:r>
            <a:r>
              <a:rPr lang="ko-KR" altLang="en-US" sz="1600" dirty="0"/>
              <a:t>창업</a:t>
            </a:r>
            <a:r>
              <a:rPr lang="en-US" altLang="ko-KR" sz="1400" dirty="0"/>
              <a:t>: </a:t>
            </a:r>
            <a:r>
              <a:rPr lang="ko-KR" altLang="en-US" sz="1400" dirty="0"/>
              <a:t>경쟁도 안정성 수익성 성장성</a:t>
            </a:r>
            <a:endParaRPr lang="en-US" altLang="ko-KR" sz="1600" dirty="0"/>
          </a:p>
          <a:p>
            <a:r>
              <a:rPr lang="en-US" altLang="ko-KR" sz="1600" dirty="0"/>
              <a:t>3.3 </a:t>
            </a:r>
            <a:r>
              <a:rPr lang="ko-KR" altLang="en-US" sz="1600" dirty="0"/>
              <a:t>지원 현황</a:t>
            </a:r>
            <a:endParaRPr lang="en-US" altLang="ko-KR" sz="1600" dirty="0"/>
          </a:p>
          <a:p>
            <a:r>
              <a:rPr lang="en-US" altLang="ko-KR" sz="1600" dirty="0"/>
              <a:t>3.4 </a:t>
            </a:r>
            <a:r>
              <a:rPr lang="ko-KR" altLang="en-US" sz="1600" dirty="0"/>
              <a:t>결론</a:t>
            </a:r>
            <a:endParaRPr lang="en-US" altLang="ko-KR" sz="1600" dirty="0"/>
          </a:p>
          <a:p>
            <a:r>
              <a:rPr lang="en-US" altLang="ko-KR" sz="2800" dirty="0"/>
              <a:t>4. </a:t>
            </a:r>
            <a:r>
              <a:rPr lang="ko-KR" altLang="en-US" sz="2800" dirty="0"/>
              <a:t>참고 자료 및 도구</a:t>
            </a:r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안정성 수익성</a:t>
            </a:r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4262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지원 현황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2001695-87E8-4959-9FCF-2379C7557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58787"/>
              </p:ext>
            </p:extLst>
          </p:nvPr>
        </p:nvGraphicFramePr>
        <p:xfrm>
          <a:off x="810000" y="2261617"/>
          <a:ext cx="10473193" cy="42976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30822">
                  <a:extLst>
                    <a:ext uri="{9D8B030D-6E8A-4147-A177-3AD203B41FA5}">
                      <a16:colId xmlns:a16="http://schemas.microsoft.com/office/drawing/2014/main" val="1202329193"/>
                    </a:ext>
                  </a:extLst>
                </a:gridCol>
                <a:gridCol w="3699545">
                  <a:extLst>
                    <a:ext uri="{9D8B030D-6E8A-4147-A177-3AD203B41FA5}">
                      <a16:colId xmlns:a16="http://schemas.microsoft.com/office/drawing/2014/main" val="1439008884"/>
                    </a:ext>
                  </a:extLst>
                </a:gridCol>
                <a:gridCol w="3942826">
                  <a:extLst>
                    <a:ext uri="{9D8B030D-6E8A-4147-A177-3AD203B41FA5}">
                      <a16:colId xmlns:a16="http://schemas.microsoft.com/office/drawing/2014/main" val="528156976"/>
                    </a:ext>
                  </a:extLst>
                </a:gridCol>
              </a:tblGrid>
              <a:tr h="27863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근로자 자립 지원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8D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 </a:t>
                      </a:r>
                      <a:r>
                        <a:rPr lang="ko-KR" altLang="en-US" dirty="0" err="1"/>
                        <a:t>청년내일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채움공제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경제일자리정책과</a:t>
                      </a:r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58573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제주일자리 재형 저축</a:t>
                      </a:r>
                      <a:r>
                        <a:rPr lang="en-US" altLang="ko-KR" dirty="0"/>
                        <a:t>(53+2</a:t>
                      </a:r>
                      <a:r>
                        <a:rPr lang="ko-KR" altLang="en-US" dirty="0"/>
                        <a:t>통장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경제일자리정책과</a:t>
                      </a:r>
                    </a:p>
                  </a:txBody>
                  <a:tcPr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2316278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일자리 창출 지원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대규모 투자사업 취업연계 해외연수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경제일자리정책과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235178"/>
                  </a:ext>
                </a:extLst>
              </a:tr>
              <a:tr h="278638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직업능력개발 훈련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지역실업자 직업훈련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고용센터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593957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조련사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승마지도사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양성교육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축산과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65874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생활과학지도자 양성과정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미래산업과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7511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지역수요 맞춤형 여성일자리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여성가족과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34998"/>
                  </a:ext>
                </a:extLst>
              </a:tr>
              <a:tr h="27863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취업지원 서비스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청년층 직업지도 프로그램</a:t>
                      </a:r>
                      <a:r>
                        <a:rPr lang="en-US" altLang="ko-KR" dirty="0"/>
                        <a:t>(CAP+)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고용센터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87030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결혼이민자 맞춤형 취업지원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여성가족과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09847"/>
                  </a:ext>
                </a:extLst>
              </a:tr>
              <a:tr h="27863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청년역량개발 지원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 자기개발 지원금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평생교육과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547259"/>
                  </a:ext>
                </a:extLst>
              </a:tr>
              <a:tr h="27863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청년 일 성장 프로그램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평생교육과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8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29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3.3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도내 지원 현황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9E9FE0-43CD-4FBF-B192-012F2E926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948043"/>
              </p:ext>
            </p:extLst>
          </p:nvPr>
        </p:nvGraphicFramePr>
        <p:xfrm>
          <a:off x="809625" y="2268290"/>
          <a:ext cx="10431623" cy="43891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29113">
                  <a:extLst>
                    <a:ext uri="{9D8B030D-6E8A-4147-A177-3AD203B41FA5}">
                      <a16:colId xmlns:a16="http://schemas.microsoft.com/office/drawing/2014/main" val="1927031663"/>
                    </a:ext>
                  </a:extLst>
                </a:gridCol>
                <a:gridCol w="5402510">
                  <a:extLst>
                    <a:ext uri="{9D8B030D-6E8A-4147-A177-3AD203B41FA5}">
                      <a16:colId xmlns:a16="http://schemas.microsoft.com/office/drawing/2014/main" val="2343175114"/>
                    </a:ext>
                  </a:extLst>
                </a:gridCol>
              </a:tblGrid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중소기업 창업 프로젝트 지원사업</a:t>
                      </a:r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기업통상지원과</a:t>
                      </a:r>
                    </a:p>
                  </a:txBody>
                  <a:tcPr>
                    <a:lnB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58318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 창업카페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창직마루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운영</a:t>
                      </a:r>
                    </a:p>
                  </a:txBody>
                  <a:tcPr>
                    <a:lnL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제주시 지역경제과 </a:t>
                      </a:r>
                    </a:p>
                  </a:txBody>
                  <a:tcPr>
                    <a:lnT w="12700" cap="flat" cmpd="sng" algn="ctr">
                      <a:solidFill>
                        <a:srgbClr val="F03B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1240257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 아카데미 운영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서귀포시 지역경제과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5896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인 창조기업 육성 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서귀포시 지역경제과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787537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제주형 프랜차이즈 창업 및 경쟁력 강화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3993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창업보육센터</a:t>
                      </a:r>
                      <a:r>
                        <a:rPr lang="en-US" altLang="ko-KR" dirty="0"/>
                        <a:t>(BI) </a:t>
                      </a:r>
                      <a:r>
                        <a:rPr lang="ko-KR" altLang="en-US" dirty="0"/>
                        <a:t>입주기업 역량강화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4081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향토자원 활용형 창업지원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39771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아이디어 창업 활성화 지원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829435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창업기업 성장 맞춤형 지원 사업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49271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창업 두드림</a:t>
                      </a:r>
                      <a:r>
                        <a:rPr lang="en-US" altLang="ko-KR" dirty="0"/>
                        <a:t>(Do Dream) </a:t>
                      </a:r>
                      <a:r>
                        <a:rPr lang="ko-KR" altLang="en-US" dirty="0"/>
                        <a:t>특별보증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소상공인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51384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귀농 농업창업 및 주택구입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농축산식품국  친환경농업정책과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860402"/>
                  </a:ext>
                </a:extLst>
              </a:tr>
              <a:tr h="2786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여성 창업 등 </a:t>
                      </a:r>
                      <a:r>
                        <a:rPr lang="ko-KR" altLang="en-US" dirty="0" err="1"/>
                        <a:t>인큐베이팅</a:t>
                      </a:r>
                      <a:r>
                        <a:rPr lang="ko-KR" altLang="en-US" dirty="0"/>
                        <a:t> 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제주특별자치도 여성가족과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144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460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556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결론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A493CACB-FDCE-4651-90B9-F803CA5B3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111648"/>
              </p:ext>
            </p:extLst>
          </p:nvPr>
        </p:nvGraphicFramePr>
        <p:xfrm>
          <a:off x="0" y="2471414"/>
          <a:ext cx="5625290" cy="425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06C1AD2D-9FF1-4B06-89D7-0806F3F75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068819"/>
              </p:ext>
            </p:extLst>
          </p:nvPr>
        </p:nvGraphicFramePr>
        <p:xfrm>
          <a:off x="5863042" y="2471414"/>
          <a:ext cx="6916333" cy="4259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2034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8448" y="2184401"/>
            <a:ext cx="11104837" cy="4484847"/>
          </a:xfrm>
        </p:spPr>
        <p:txBody>
          <a:bodyPr vert="horz">
            <a:normAutofit/>
          </a:bodyPr>
          <a:lstStyle/>
          <a:p>
            <a:r>
              <a:rPr lang="ko-KR" altLang="en-US" dirty="0"/>
              <a:t>분석 데이터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국가통계포털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http://kosis.kr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제주특별자치도청 </a:t>
            </a:r>
            <a:r>
              <a:rPr lang="en-US" altLang="ko-KR" dirty="0">
                <a:hlinkClick r:id="rId4"/>
              </a:rPr>
              <a:t>https://www.jeju.go.kr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기타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0749C8-8E17-4944-BB0C-7EEBD859A235}"/>
              </a:ext>
            </a:extLst>
          </p:cNvPr>
          <p:cNvGrpSpPr/>
          <p:nvPr/>
        </p:nvGrpSpPr>
        <p:grpSpPr>
          <a:xfrm>
            <a:off x="9455633" y="16778"/>
            <a:ext cx="2744756" cy="1878981"/>
            <a:chOff x="7861042" y="2670693"/>
            <a:chExt cx="4018383" cy="2884549"/>
          </a:xfrm>
        </p:grpSpPr>
        <p:pic>
          <p:nvPicPr>
            <p:cNvPr id="4" name="Picture 2" descr="rstudio logo vector에 대한 이미지 검색결과">
              <a:extLst>
                <a:ext uri="{FF2B5EF4-FFF2-40B4-BE49-F238E27FC236}">
                  <a16:creationId xmlns:a16="http://schemas.microsoft.com/office/drawing/2014/main" id="{E9322464-39F1-49B2-A3FD-12E934434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042" y="2670693"/>
              <a:ext cx="4018383" cy="1411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s excel logo에 대한 이미지 검색결과">
              <a:extLst>
                <a:ext uri="{FF2B5EF4-FFF2-40B4-BE49-F238E27FC236}">
                  <a16:creationId xmlns:a16="http://schemas.microsoft.com/office/drawing/2014/main" id="{28DA9234-6F5F-45E9-995B-82300CFC8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1042" y="4081836"/>
              <a:ext cx="4018382" cy="1473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779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그림 4" descr="탁자에 모여 공동 작업하는 팀원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자유형(F)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9505-9D7D-47EE-B8DA-D2301EBFA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/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9F4026-3345-42A4-A5C7-F238BE2E3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6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참고 자료 및 도구</a:t>
            </a:r>
          </a:p>
        </p:txBody>
      </p:sp>
      <p:sp>
        <p:nvSpPr>
          <p:cNvPr id="4" name="세로 텍스트 개체 틀 3">
            <a:extLst>
              <a:ext uri="{FF2B5EF4-FFF2-40B4-BE49-F238E27FC236}">
                <a16:creationId xmlns:a16="http://schemas.microsoft.com/office/drawing/2014/main" id="{7FBEB626-8299-42BE-A4C9-2DB916C0D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620" y="1417639"/>
            <a:ext cx="8640147" cy="5328394"/>
          </a:xfrm>
        </p:spPr>
        <p:txBody>
          <a:bodyPr vert="horz"/>
          <a:lstStyle/>
          <a:p>
            <a:r>
              <a:rPr lang="ko-KR" altLang="en-US" dirty="0"/>
              <a:t>데이터 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58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예상 매출</a:t>
            </a:r>
          </a:p>
        </p:txBody>
      </p:sp>
      <p:graphicFrame>
        <p:nvGraphicFramePr>
          <p:cNvPr id="6" name="내용 개체 틀 5" descr="차트 개체 틀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13326" y="965200"/>
          <a:ext cx="5728344" cy="4902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99502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>
            <a:extLst>
              <a:ext uri="{FF2B5EF4-FFF2-40B4-BE49-F238E27FC236}">
                <a16:creationId xmlns:a16="http://schemas.microsoft.com/office/drawing/2014/main" id="{1804E01B-E5A4-4009-A7C1-31BE48CA1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569" y="5498334"/>
            <a:ext cx="3828862" cy="11501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제주에서 어떤 것이 더 좋은 기회일까</a:t>
            </a:r>
            <a:r>
              <a:rPr lang="en-US" altLang="ko-KR" dirty="0"/>
              <a:t>?</a:t>
            </a:r>
          </a:p>
          <a:p>
            <a:pPr algn="ctr"/>
            <a:r>
              <a:rPr lang="ko-KR" altLang="en-US" dirty="0">
                <a:solidFill>
                  <a:srgbClr val="F03B5E"/>
                </a:solidFill>
              </a:rPr>
              <a:t>경쟁도 수익성 안정성 성장성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652804-DA7D-4A88-A737-88CBBFB0C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965448"/>
              </p:ext>
            </p:extLst>
          </p:nvPr>
        </p:nvGraphicFramePr>
        <p:xfrm>
          <a:off x="1252636" y="1142179"/>
          <a:ext cx="8630815" cy="4229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6929">
                  <a:extLst>
                    <a:ext uri="{9D8B030D-6E8A-4147-A177-3AD203B41FA5}">
                      <a16:colId xmlns:a16="http://schemas.microsoft.com/office/drawing/2014/main" val="3176508237"/>
                    </a:ext>
                  </a:extLst>
                </a:gridCol>
                <a:gridCol w="1664816">
                  <a:extLst>
                    <a:ext uri="{9D8B030D-6E8A-4147-A177-3AD203B41FA5}">
                      <a16:colId xmlns:a16="http://schemas.microsoft.com/office/drawing/2014/main" val="3519816182"/>
                    </a:ext>
                  </a:extLst>
                </a:gridCol>
                <a:gridCol w="2899070">
                  <a:extLst>
                    <a:ext uri="{9D8B030D-6E8A-4147-A177-3AD203B41FA5}">
                      <a16:colId xmlns:a16="http://schemas.microsoft.com/office/drawing/2014/main" val="3570597724"/>
                    </a:ext>
                  </a:extLst>
                </a:gridCol>
              </a:tblGrid>
              <a:tr h="4229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바늘 구멍</a:t>
                      </a:r>
                      <a:endParaRPr lang="en-US" altLang="ko-KR" sz="6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취업</a:t>
                      </a:r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600" b="0" dirty="0">
                          <a:solidFill>
                            <a:schemeClr val="tx1"/>
                          </a:solidFill>
                        </a:rPr>
                        <a:t>vs.</a:t>
                      </a:r>
                      <a:endParaRPr lang="ko-KR" altLang="en-US" sz="6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600" dirty="0">
                          <a:solidFill>
                            <a:schemeClr val="tx1"/>
                          </a:solidFill>
                        </a:rPr>
                        <a:t>과포화</a:t>
                      </a:r>
                      <a:endParaRPr lang="en-US" altLang="ko-KR" sz="6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600" dirty="0">
                          <a:solidFill>
                            <a:srgbClr val="F03B5E"/>
                          </a:solidFill>
                          <a:highlight>
                            <a:srgbClr val="C0C0C0"/>
                          </a:highlight>
                        </a:rPr>
                        <a:t>자영업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37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924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회의실 앞쪽을 바라보며 서 있는 사람들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726" y="447188"/>
            <a:ext cx="6152273" cy="1559412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에이전시의 가치</a:t>
            </a:r>
          </a:p>
        </p:txBody>
      </p:sp>
      <p:graphicFrame>
        <p:nvGraphicFramePr>
          <p:cNvPr id="10" name="내용 개체 틀 2" descr="아이콘 SmartArt">
            <a:extLst>
              <a:ext uri="{FF2B5EF4-FFF2-40B4-BE49-F238E27FC236}">
                <a16:creationId xmlns:a16="http://schemas.microsoft.com/office/drawing/2014/main" id="{C1CB8C9B-BB0F-AD4A-8ACF-2331155C35D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519332" y="2222500"/>
          <a:ext cx="517399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4732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심 속 건물">
            <a:extLst>
              <a:ext uri="{FF2B5EF4-FFF2-40B4-BE49-F238E27FC236}">
                <a16:creationId xmlns:a16="http://schemas.microsoft.com/office/drawing/2014/main" id="{E6409136-4F48-5248-8F4D-72F32D431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40438" y="447675"/>
            <a:ext cx="6151562" cy="1558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에이전시 위치</a:t>
            </a:r>
          </a:p>
        </p:txBody>
      </p:sp>
      <p:graphicFrame>
        <p:nvGraphicFramePr>
          <p:cNvPr id="11" name="내용 개체 틀 2" descr="아이콘 SmartArt">
            <a:extLst>
              <a:ext uri="{FF2B5EF4-FFF2-40B4-BE49-F238E27FC236}">
                <a16:creationId xmlns:a16="http://schemas.microsoft.com/office/drawing/2014/main" id="{E3ED3676-AF55-5243-80AF-E4C3CB787FA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519333" y="2413000"/>
          <a:ext cx="522393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691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CADAA-EB70-43CC-85FC-530DE48CA114}"/>
              </a:ext>
            </a:extLst>
          </p:cNvPr>
          <p:cNvSpPr txBox="1"/>
          <p:nvPr/>
        </p:nvSpPr>
        <p:spPr>
          <a:xfrm>
            <a:off x="0" y="6875221"/>
            <a:ext cx="6660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lt"/>
              </a:rPr>
              <a:t>직업을 결정할 때</a:t>
            </a:r>
            <a:endParaRPr lang="en-US" altLang="ko-KR" sz="2800" dirty="0">
              <a:latin typeface="+mj-lt"/>
            </a:endParaRPr>
          </a:p>
          <a:p>
            <a:r>
              <a:rPr lang="ko-KR" altLang="en-US" sz="2800" dirty="0">
                <a:latin typeface="+mj-lt"/>
              </a:rPr>
              <a:t>가장 중요하게 생각하는 것은</a:t>
            </a:r>
            <a:r>
              <a:rPr lang="en-US" altLang="ko-KR" sz="2800" dirty="0">
                <a:latin typeface="+mj-lt"/>
              </a:rPr>
              <a:t>?</a:t>
            </a:r>
          </a:p>
          <a:p>
            <a:endParaRPr lang="ko-KR" altLang="en-US" sz="2800" dirty="0"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52B4F0-C3F0-46D4-B27C-064F49865C55}"/>
              </a:ext>
            </a:extLst>
          </p:cNvPr>
          <p:cNvSpPr/>
          <p:nvPr/>
        </p:nvSpPr>
        <p:spPr>
          <a:xfrm>
            <a:off x="480438" y="486281"/>
            <a:ext cx="60500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직업을 결정할 때</a:t>
            </a:r>
            <a:endParaRPr lang="en-US" altLang="ko-KR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가장 중요하게 생각하는 것</a:t>
            </a:r>
            <a:endParaRPr lang="en-US" altLang="ko-KR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39DDE-CEB1-46CD-B3BD-67FC04D87E24}"/>
              </a:ext>
            </a:extLst>
          </p:cNvPr>
          <p:cNvSpPr txBox="1"/>
          <p:nvPr/>
        </p:nvSpPr>
        <p:spPr>
          <a:xfrm>
            <a:off x="2593157" y="5313436"/>
            <a:ext cx="95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E6A4E-4952-424F-BEEE-CEF3B8A9F5BC}"/>
              </a:ext>
            </a:extLst>
          </p:cNvPr>
          <p:cNvSpPr txBox="1"/>
          <p:nvPr/>
        </p:nvSpPr>
        <p:spPr>
          <a:xfrm>
            <a:off x="3952532" y="5292577"/>
            <a:ext cx="95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안정성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2FD0A-DBBF-433C-AEC4-6D8AE63CBB7A}"/>
              </a:ext>
            </a:extLst>
          </p:cNvPr>
          <p:cNvSpPr txBox="1"/>
          <p:nvPr/>
        </p:nvSpPr>
        <p:spPr>
          <a:xfrm>
            <a:off x="1526531" y="3528880"/>
            <a:ext cx="142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적성</a:t>
            </a:r>
            <a:r>
              <a:rPr lang="en-US" altLang="ko-KR" dirty="0"/>
              <a:t>, </a:t>
            </a:r>
            <a:r>
              <a:rPr lang="ko-KR" altLang="en-US" dirty="0"/>
              <a:t>흥미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A4990-5A11-4896-AE6E-FDEFB2ECB3AE}"/>
              </a:ext>
            </a:extLst>
          </p:cNvPr>
          <p:cNvSpPr txBox="1"/>
          <p:nvPr/>
        </p:nvSpPr>
        <p:spPr>
          <a:xfrm>
            <a:off x="2953141" y="2984951"/>
            <a:ext cx="118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근무시간</a:t>
            </a:r>
          </a:p>
        </p:txBody>
      </p:sp>
      <p:sp>
        <p:nvSpPr>
          <p:cNvPr id="17" name="칠각형 16">
            <a:extLst>
              <a:ext uri="{FF2B5EF4-FFF2-40B4-BE49-F238E27FC236}">
                <a16:creationId xmlns:a16="http://schemas.microsoft.com/office/drawing/2014/main" id="{3E9F3E1A-B704-4BA6-8DC4-4BBDBB90E07D}"/>
              </a:ext>
            </a:extLst>
          </p:cNvPr>
          <p:cNvSpPr/>
          <p:nvPr/>
        </p:nvSpPr>
        <p:spPr>
          <a:xfrm>
            <a:off x="2544474" y="3355296"/>
            <a:ext cx="1878979" cy="1937659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D5A37A-5EFF-4C88-9779-9C8D72FF4ECD}"/>
              </a:ext>
            </a:extLst>
          </p:cNvPr>
          <p:cNvSpPr txBox="1"/>
          <p:nvPr/>
        </p:nvSpPr>
        <p:spPr>
          <a:xfrm>
            <a:off x="1361354" y="4448477"/>
            <a:ext cx="13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명예</a:t>
            </a:r>
            <a:r>
              <a:rPr lang="en-US" altLang="ko-KR" dirty="0"/>
              <a:t>, </a:t>
            </a:r>
            <a:r>
              <a:rPr lang="ko-KR" altLang="en-US" dirty="0"/>
              <a:t>명성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03463-7909-408F-8B80-A485DE9A5CED}"/>
              </a:ext>
            </a:extLst>
          </p:cNvPr>
          <p:cNvSpPr txBox="1"/>
          <p:nvPr/>
        </p:nvSpPr>
        <p:spPr>
          <a:xfrm>
            <a:off x="4409110" y="4397630"/>
            <a:ext cx="178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발전성</a:t>
            </a:r>
            <a:r>
              <a:rPr lang="en-US" altLang="ko-KR" dirty="0"/>
              <a:t>, </a:t>
            </a:r>
            <a:r>
              <a:rPr lang="ko-KR" altLang="en-US" dirty="0"/>
              <a:t>장래성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97880-06F0-4C6D-AF02-E05D709163CC}"/>
              </a:ext>
            </a:extLst>
          </p:cNvPr>
          <p:cNvSpPr txBox="1"/>
          <p:nvPr/>
        </p:nvSpPr>
        <p:spPr>
          <a:xfrm>
            <a:off x="4237519" y="3502684"/>
            <a:ext cx="187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보람</a:t>
            </a:r>
            <a:r>
              <a:rPr lang="en-US" altLang="ko-KR" dirty="0"/>
              <a:t>, </a:t>
            </a:r>
            <a:r>
              <a:rPr lang="ko-KR" altLang="en-US" dirty="0"/>
              <a:t>자아실현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C7DF81-DDFD-437F-891C-856F6F4E5B6A}"/>
              </a:ext>
            </a:extLst>
          </p:cNvPr>
          <p:cNvSpPr txBox="1"/>
          <p:nvPr/>
        </p:nvSpPr>
        <p:spPr>
          <a:xfrm>
            <a:off x="3047756" y="3663647"/>
            <a:ext cx="878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2C9643-C70A-405C-A756-BEB6AD39E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42" t="10896" r="8167"/>
          <a:stretch/>
        </p:blipFill>
        <p:spPr>
          <a:xfrm>
            <a:off x="0" y="2296001"/>
            <a:ext cx="4345821" cy="4209276"/>
          </a:xfrm>
          <a:prstGeom prst="rect">
            <a:avLst/>
          </a:prstGeom>
        </p:spPr>
      </p:pic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44DE0-1E83-436B-B8AE-9367F7BDF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871" y="6905292"/>
            <a:ext cx="3269463" cy="3490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solidFill>
                  <a:srgbClr val="F03B5E"/>
                </a:solidFill>
              </a:rPr>
              <a:t>1</a:t>
            </a:r>
            <a:r>
              <a:rPr lang="ko-KR" altLang="en-US" sz="2400" dirty="0">
                <a:solidFill>
                  <a:srgbClr val="F03B5E"/>
                </a:solidFill>
              </a:rPr>
              <a:t>위 </a:t>
            </a:r>
            <a:r>
              <a:rPr lang="ko-KR" altLang="en-US" sz="2400" dirty="0"/>
              <a:t>수입 </a:t>
            </a:r>
            <a:r>
              <a:rPr lang="en-US" altLang="ko-KR" sz="2400" dirty="0"/>
              <a:t>29.4%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F03B5E"/>
                </a:solidFill>
              </a:rPr>
              <a:t>2</a:t>
            </a:r>
            <a:r>
              <a:rPr lang="ko-KR" altLang="en-US" sz="2400" dirty="0">
                <a:solidFill>
                  <a:srgbClr val="F03B5E"/>
                </a:solidFill>
              </a:rPr>
              <a:t>위 </a:t>
            </a:r>
            <a:r>
              <a:rPr lang="ko-KR" altLang="en-US" sz="2400" dirty="0"/>
              <a:t>안정성 </a:t>
            </a:r>
            <a:r>
              <a:rPr lang="en-US" altLang="ko-KR" sz="2400" dirty="0"/>
              <a:t>23.1%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위 </a:t>
            </a:r>
            <a:r>
              <a:rPr lang="ko-KR" altLang="en-US" sz="2000" dirty="0"/>
              <a:t>적성</a:t>
            </a:r>
            <a:r>
              <a:rPr lang="en-US" altLang="ko-KR" sz="2000" dirty="0"/>
              <a:t>, </a:t>
            </a:r>
            <a:r>
              <a:rPr lang="ko-KR" altLang="en-US" sz="2000" dirty="0"/>
              <a:t>흥미 </a:t>
            </a:r>
            <a:r>
              <a:rPr lang="en-US" altLang="ko-KR" sz="2000" dirty="0"/>
              <a:t>15.4%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위 </a:t>
            </a:r>
            <a:r>
              <a:rPr lang="ko-KR" altLang="en-US" sz="2000" dirty="0"/>
              <a:t>발전성</a:t>
            </a:r>
            <a:r>
              <a:rPr lang="en-US" altLang="ko-KR" sz="2000" dirty="0"/>
              <a:t>, </a:t>
            </a:r>
            <a:r>
              <a:rPr lang="ko-KR" altLang="en-US" sz="2000" dirty="0"/>
              <a:t>장래성 </a:t>
            </a:r>
            <a:r>
              <a:rPr lang="en-US" altLang="ko-KR" sz="2000" dirty="0"/>
              <a:t>10.7%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위 </a:t>
            </a:r>
            <a:r>
              <a:rPr lang="ko-KR" altLang="en-US" sz="2000" dirty="0"/>
              <a:t>근무시간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CADAA-EB70-43CC-85FC-530DE48CA114}"/>
              </a:ext>
            </a:extLst>
          </p:cNvPr>
          <p:cNvSpPr txBox="1"/>
          <p:nvPr/>
        </p:nvSpPr>
        <p:spPr>
          <a:xfrm>
            <a:off x="0" y="6875221"/>
            <a:ext cx="6660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lt"/>
              </a:rPr>
              <a:t>직업을 결정할 때</a:t>
            </a:r>
            <a:endParaRPr lang="en-US" altLang="ko-KR" sz="2800" dirty="0">
              <a:latin typeface="+mj-lt"/>
            </a:endParaRPr>
          </a:p>
          <a:p>
            <a:r>
              <a:rPr lang="ko-KR" altLang="en-US" sz="2800" dirty="0">
                <a:latin typeface="+mj-lt"/>
              </a:rPr>
              <a:t>가장 중요하게 생각하는 것은</a:t>
            </a:r>
            <a:r>
              <a:rPr lang="en-US" altLang="ko-KR" sz="2800" dirty="0">
                <a:latin typeface="+mj-lt"/>
              </a:rPr>
              <a:t>?</a:t>
            </a:r>
          </a:p>
          <a:p>
            <a:endParaRPr lang="ko-KR" altLang="en-US" sz="2800" dirty="0"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D65A73-5B2D-4F9D-B5A5-F7E27C21997B}"/>
              </a:ext>
            </a:extLst>
          </p:cNvPr>
          <p:cNvSpPr/>
          <p:nvPr/>
        </p:nvSpPr>
        <p:spPr>
          <a:xfrm>
            <a:off x="480438" y="486281"/>
            <a:ext cx="605005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직업을 결정할 때</a:t>
            </a:r>
            <a:endParaRPr lang="en-US" altLang="ko-KR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가장 중요하게 생각하는 것</a:t>
            </a:r>
            <a:endParaRPr lang="en-US" altLang="ko-KR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2A932-4520-4602-9C52-80CACA01BD5C}"/>
              </a:ext>
            </a:extLst>
          </p:cNvPr>
          <p:cNvSpPr txBox="1"/>
          <p:nvPr/>
        </p:nvSpPr>
        <p:spPr>
          <a:xfrm>
            <a:off x="1056837" y="6304002"/>
            <a:ext cx="63420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직업 선택 요인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복수응답</a:t>
            </a:r>
            <a:r>
              <a:rPr lang="en-US" altLang="ko-KR" sz="1200" b="1" dirty="0"/>
              <a:t>, 13</a:t>
            </a:r>
            <a:r>
              <a:rPr lang="ko-KR" altLang="en-US" sz="1200" b="1" dirty="0"/>
              <a:t>세 이상 인구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전국 기준</a:t>
            </a:r>
            <a:r>
              <a:rPr lang="en-US" altLang="ko-KR" sz="1200" b="1" dirty="0"/>
              <a:t>), KOSIS </a:t>
            </a:r>
            <a:r>
              <a:rPr lang="ko-KR" altLang="en-US" sz="1200" b="1" dirty="0" err="1"/>
              <a:t>국가통계포털</a:t>
            </a:r>
            <a:r>
              <a:rPr lang="en-US" altLang="ko-KR" sz="1200" b="1" dirty="0"/>
              <a:t>, 2019</a:t>
            </a:r>
            <a:endParaRPr lang="ko-KR" altLang="en-US" sz="1200" b="1" dirty="0"/>
          </a:p>
          <a:p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9FC19DC-FB77-4820-B18D-BC273026E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60157"/>
              </p:ext>
            </p:extLst>
          </p:nvPr>
        </p:nvGraphicFramePr>
        <p:xfrm>
          <a:off x="4109028" y="2755793"/>
          <a:ext cx="4520621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72">
                  <a:extLst>
                    <a:ext uri="{9D8B030D-6E8A-4147-A177-3AD203B41FA5}">
                      <a16:colId xmlns:a16="http://schemas.microsoft.com/office/drawing/2014/main" val="3176508237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3519816182"/>
                    </a:ext>
                  </a:extLst>
                </a:gridCol>
                <a:gridCol w="2352674">
                  <a:extLst>
                    <a:ext uri="{9D8B030D-6E8A-4147-A177-3AD203B41FA5}">
                      <a16:colId xmlns:a16="http://schemas.microsoft.com/office/drawing/2014/main" val="3570597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400" dirty="0">
                          <a:solidFill>
                            <a:srgbClr val="F03B5E"/>
                          </a:solidFill>
                        </a:rPr>
                        <a:t>1</a:t>
                      </a:r>
                      <a:r>
                        <a:rPr lang="ko-KR" altLang="en-US" sz="2400" dirty="0">
                          <a:solidFill>
                            <a:srgbClr val="F03B5E"/>
                          </a:solidFill>
                        </a:rPr>
                        <a:t>위 </a:t>
                      </a:r>
                      <a:endParaRPr lang="ko-KR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solidFill>
                            <a:schemeClr val="tx2"/>
                          </a:solidFill>
                        </a:rPr>
                        <a:t>수입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29.4%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373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800" dirty="0">
                          <a:solidFill>
                            <a:srgbClr val="F03B5E"/>
                          </a:solidFill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rgbClr val="F03B5E"/>
                          </a:solidFill>
                        </a:rPr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안정성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23.1%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183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적성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흥미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15.4%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3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발전성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장래성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10.7%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405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근무시간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9.6%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71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자아실현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6.7%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63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명예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명성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3.9%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94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17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자유형(F)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5" y="1719943"/>
            <a:ext cx="3269463" cy="4034815"/>
          </a:xfrm>
        </p:spPr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</p:spTree>
    <p:extLst>
      <p:ext uri="{BB962C8B-B14F-4D97-AF65-F5344CB8AC3E}">
        <p14:creationId xmlns:p14="http://schemas.microsoft.com/office/powerpoint/2010/main" val="398573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rtl="0"/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분석과정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0595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7" y="448660"/>
            <a:ext cx="10571998" cy="970450"/>
          </a:xfrm>
        </p:spPr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 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1F712-8322-4E90-9CC1-4EAF125B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1915520"/>
            <a:ext cx="4200525" cy="4942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8362950" y="191552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2018 </a:t>
            </a:r>
            <a:r>
              <a:rPr lang="ko-KR" altLang="en-US" dirty="0"/>
              <a:t>전국 시도별 고용률</a:t>
            </a:r>
            <a:r>
              <a:rPr lang="en-US" altLang="ko-KR" dirty="0"/>
              <a:t>(%)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946DA7-A0F1-4C6D-8445-9B940CCBCE22}"/>
                  </a:ext>
                </a:extLst>
              </p:cNvPr>
              <p:cNvSpPr txBox="1"/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고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sz="1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취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업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eqArr>
                          <m:eqArr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생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산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활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동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가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(15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세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상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den>
                    </m:f>
                  </m:oMath>
                </a14:m>
                <a:r>
                  <a:rPr lang="ko-KR" altLang="en-US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</a:t>
                </a:r>
                <a:r>
                  <a:rPr lang="en-US" altLang="ko-KR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X 100</a:t>
                </a:r>
                <a:endParaRPr lang="ko-KR" altLang="en-US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946DA7-A0F1-4C6D-8445-9B940CCB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blipFill>
                <a:blip r:embed="rId4"/>
                <a:stretch>
                  <a:fillRect l="-3438" t="-3738" b="-11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151583B-A13D-4470-9C58-10763BF9478A}"/>
              </a:ext>
            </a:extLst>
          </p:cNvPr>
          <p:cNvSpPr txBox="1"/>
          <p:nvPr/>
        </p:nvSpPr>
        <p:spPr>
          <a:xfrm>
            <a:off x="7815262" y="3050143"/>
            <a:ext cx="3790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고용률 </a:t>
            </a:r>
            <a:r>
              <a:rPr lang="en-US" altLang="ko-KR" sz="2400" dirty="0"/>
              <a:t>1</a:t>
            </a:r>
            <a:r>
              <a:rPr lang="ko-KR" altLang="en-US" sz="2400" dirty="0"/>
              <a:t>위 </a:t>
            </a:r>
            <a:r>
              <a:rPr lang="ko-KR" altLang="en-US" sz="2400" dirty="0">
                <a:solidFill>
                  <a:srgbClr val="F03B5E"/>
                </a:solidFill>
              </a:rPr>
              <a:t>제주 </a:t>
            </a:r>
            <a:r>
              <a:rPr lang="en-US" altLang="ko-KR" sz="2400" dirty="0">
                <a:solidFill>
                  <a:srgbClr val="F03B5E"/>
                </a:solidFill>
              </a:rPr>
              <a:t>68.4%</a:t>
            </a:r>
          </a:p>
          <a:p>
            <a:pPr algn="r"/>
            <a:r>
              <a:rPr lang="ko-KR" altLang="en-US" sz="2400" dirty="0"/>
              <a:t>전국 평균 </a:t>
            </a:r>
            <a:r>
              <a:rPr lang="en-US" altLang="ko-KR" sz="2400" dirty="0"/>
              <a:t>60.7%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EB8DB-1970-48A7-9083-62E4F651B9B7}"/>
              </a:ext>
            </a:extLst>
          </p:cNvPr>
          <p:cNvSpPr txBox="1"/>
          <p:nvPr/>
        </p:nvSpPr>
        <p:spPr>
          <a:xfrm>
            <a:off x="6529387" y="3059668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03B5E"/>
                </a:solidFill>
              </a:rPr>
              <a:t>68.4%</a:t>
            </a:r>
            <a:endParaRPr lang="ko-KR" altLang="en-US" dirty="0">
              <a:solidFill>
                <a:srgbClr val="F03B5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829273-60D9-44FC-84EC-B8F8B90EC26D}"/>
              </a:ext>
            </a:extLst>
          </p:cNvPr>
          <p:cNvSpPr/>
          <p:nvPr/>
        </p:nvSpPr>
        <p:spPr>
          <a:xfrm>
            <a:off x="6705601" y="3429000"/>
            <a:ext cx="333374" cy="292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3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7" y="448660"/>
            <a:ext cx="10571998" cy="970450"/>
          </a:xfrm>
        </p:spPr>
        <p:txBody>
          <a:bodyPr rtlCol="0" anchor="t">
            <a:normAutofit fontScale="90000"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3.1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경쟁도 </a:t>
            </a:r>
            <a:r>
              <a:rPr lang="ko-KR" alt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안정성 수익성 성장성</a:t>
            </a:r>
            <a:b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</a:b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90C8A-5F2E-41FF-A46C-A9195D3EB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1F712-8322-4E90-9CC1-4EAF125B4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79" y="1954924"/>
            <a:ext cx="2954996" cy="4863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BD822D-9B12-4DD5-82E2-9D38BDDEBD75}"/>
              </a:ext>
            </a:extLst>
          </p:cNvPr>
          <p:cNvSpPr txBox="1"/>
          <p:nvPr/>
        </p:nvSpPr>
        <p:spPr>
          <a:xfrm>
            <a:off x="8401050" y="1915520"/>
            <a:ext cx="379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2008~2018 </a:t>
            </a:r>
            <a:r>
              <a:rPr lang="ko-KR" altLang="en-US" dirty="0"/>
              <a:t>제주도 고용률</a:t>
            </a:r>
            <a:r>
              <a:rPr lang="en-US" altLang="ko-KR" dirty="0"/>
              <a:t>(%)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A84D1A-7308-4156-9C20-B56F8668FB0A}"/>
                  </a:ext>
                </a:extLst>
              </p:cNvPr>
              <p:cNvSpPr txBox="1"/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고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용</m:t>
                    </m:r>
                    <m:r>
                      <a:rPr lang="ko-KR" altLang="en-US" sz="1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취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업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eqArr>
                          <m:eqArr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생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산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활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동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가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(15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세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이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상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인</m:t>
                            </m:r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구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수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den>
                    </m:f>
                  </m:oMath>
                </a14:m>
                <a:r>
                  <a:rPr lang="ko-KR" altLang="en-US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 </a:t>
                </a:r>
                <a:r>
                  <a:rPr lang="en-US" altLang="ko-KR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X 100</a:t>
                </a:r>
                <a:endParaRPr lang="ko-KR" altLang="en-US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A84D1A-7308-4156-9C20-B56F8668F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5295213"/>
                <a:ext cx="4076700" cy="656655"/>
              </a:xfrm>
              <a:prstGeom prst="rect">
                <a:avLst/>
              </a:prstGeom>
              <a:blipFill>
                <a:blip r:embed="rId4"/>
                <a:stretch>
                  <a:fillRect l="-3438" t="-3738" b="-11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78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인용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사용자 지정 1">
      <a:majorFont>
        <a:latin typeface="에스코어 드림 9 Black"/>
        <a:ea typeface="에스코어 드림 9 Black"/>
        <a:cs typeface=""/>
      </a:majorFont>
      <a:minorFont>
        <a:latin typeface="에스코어 드림 7 ExtraBold"/>
        <a:ea typeface="에스코어 드림 7 ExtraBold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FDB075-32D3-45D6-B446-788704F8FD25}">
  <ds:schemaRefs>
    <ds:schemaRef ds:uri="http://purl.org/dc/elements/1.1/"/>
    <ds:schemaRef ds:uri="http://schemas.microsoft.com/office/2006/documentManagement/types"/>
    <ds:schemaRef ds:uri="http://purl.org/dc/dcmitype/"/>
    <ds:schemaRef ds:uri="71af3243-3dd4-4a8d-8c0d-dd76da1f02a5"/>
    <ds:schemaRef ds:uri="http://purl.org/dc/terms/"/>
    <ds:schemaRef ds:uri="http://schemas.microsoft.com/office/2006/metadata/properties"/>
    <ds:schemaRef ds:uri="16c05727-aa75-4e4a-9b5f-8a80a1165891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4DF392C-D201-4335-BC06-05E8DA4E0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D8CA2E-8B16-4096-95E2-945585B3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1207</Words>
  <Application>Microsoft Office PowerPoint</Application>
  <PresentationFormat>와이드스크린</PresentationFormat>
  <Paragraphs>326</Paragraphs>
  <Slides>31</Slides>
  <Notes>29</Notes>
  <HiddenSlides>12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Wingdings 2</vt:lpstr>
      <vt:lpstr>Cambria Math</vt:lpstr>
      <vt:lpstr>에스코어 드림 7 ExtraBold</vt:lpstr>
      <vt:lpstr>에스코어 드림 2 ExtraLight</vt:lpstr>
      <vt:lpstr>에스코어 드림 6 Bold</vt:lpstr>
      <vt:lpstr>에스코어 드림 9 Black</vt:lpstr>
      <vt:lpstr>인용</vt:lpstr>
      <vt:lpstr>제주에 살고 싶다 :취업을 할까, 창업을 할까?</vt:lpstr>
      <vt:lpstr>목차</vt:lpstr>
      <vt:lpstr>PowerPoint 프레젠테이션</vt:lpstr>
      <vt:lpstr>1 문제 정의</vt:lpstr>
      <vt:lpstr>1 문제 정의</vt:lpstr>
      <vt:lpstr>2 분석과정</vt:lpstr>
      <vt:lpstr>2 분석과정</vt:lpstr>
      <vt:lpstr>3.1 취업: 경쟁도 안정성 수익성 성장성 </vt:lpstr>
      <vt:lpstr>3.1 취업: 경쟁도 안정성 수익성 성장성 </vt:lpstr>
      <vt:lpstr>3.1 취업: 경쟁도 안정성 수익성 성장성 </vt:lpstr>
      <vt:lpstr>3.1 취업: 경쟁도 안정성 수익성 성장성 </vt:lpstr>
      <vt:lpstr>3.1 취업: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3.2 창업: 경쟁도 안정성 수익성 성장성 </vt:lpstr>
      <vt:lpstr>3.3 도내 지원 현황: 취업</vt:lpstr>
      <vt:lpstr>3.3 도내 지원 현황: 창업</vt:lpstr>
      <vt:lpstr>3.4 결론</vt:lpstr>
      <vt:lpstr>3.4 결론</vt:lpstr>
      <vt:lpstr>4 참고 자료 및 도구</vt:lpstr>
      <vt:lpstr>끝</vt:lpstr>
      <vt:lpstr>PowerPoint 프레젠테이션</vt:lpstr>
      <vt:lpstr>참고 자료 및 도구</vt:lpstr>
      <vt:lpstr>자사 예상 매출</vt:lpstr>
      <vt:lpstr>자사 에이전시의 가치</vt:lpstr>
      <vt:lpstr>자사 에이전시 위치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2019-12-12T07:32:44Z</dcterms:created>
  <dcterms:modified xsi:type="dcterms:W3CDTF">2019-12-13T06:32:31Z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